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sldIdLst>
    <p:sldId id="256" r:id="rId2"/>
    <p:sldId id="257" r:id="rId3"/>
    <p:sldId id="259" r:id="rId4"/>
    <p:sldId id="263" r:id="rId5"/>
    <p:sldId id="264" r:id="rId6"/>
    <p:sldId id="261" r:id="rId7"/>
    <p:sldId id="265" r:id="rId8"/>
    <p:sldId id="260" r:id="rId9"/>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5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7B98A1-F9BF-47DE-8BFA-072264738751}" type="datetimeFigureOut">
              <a:rPr lang="pl-PL" smtClean="0"/>
              <a:t>2014-05-25</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C9AA14-E673-41B8-97E8-DFC60867BC56}" type="slidenum">
              <a:rPr lang="pl-PL" smtClean="0"/>
              <a:t>‹#›</a:t>
            </a:fld>
            <a:endParaRPr lang="pl-PL"/>
          </a:p>
        </p:txBody>
      </p:sp>
    </p:spTree>
    <p:extLst>
      <p:ext uri="{BB962C8B-B14F-4D97-AF65-F5344CB8AC3E}">
        <p14:creationId xmlns:p14="http://schemas.microsoft.com/office/powerpoint/2010/main" val="916030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B9C9AA14-E673-41B8-97E8-DFC60867BC56}" type="slidenum">
              <a:rPr lang="pl-PL" smtClean="0"/>
              <a:t>1</a:t>
            </a:fld>
            <a:endParaRPr lang="pl-PL"/>
          </a:p>
        </p:txBody>
      </p:sp>
    </p:spTree>
    <p:extLst>
      <p:ext uri="{BB962C8B-B14F-4D97-AF65-F5344CB8AC3E}">
        <p14:creationId xmlns:p14="http://schemas.microsoft.com/office/powerpoint/2010/main" val="21584992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B9C9AA14-E673-41B8-97E8-DFC60867BC56}" type="slidenum">
              <a:rPr lang="pl-PL" smtClean="0"/>
              <a:t>4</a:t>
            </a:fld>
            <a:endParaRPr lang="pl-PL"/>
          </a:p>
        </p:txBody>
      </p:sp>
    </p:spTree>
    <p:extLst>
      <p:ext uri="{BB962C8B-B14F-4D97-AF65-F5344CB8AC3E}">
        <p14:creationId xmlns:p14="http://schemas.microsoft.com/office/powerpoint/2010/main" val="2017492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pl-PL" smtClean="0"/>
              <a:t>Kliknij, aby edytować styl</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30" name="Date Placeholder 29"/>
          <p:cNvSpPr>
            <a:spLocks noGrp="1"/>
          </p:cNvSpPr>
          <p:nvPr>
            <p:ph type="dt" sz="half" idx="10"/>
          </p:nvPr>
        </p:nvSpPr>
        <p:spPr/>
        <p:txBody>
          <a:bodyPr/>
          <a:lstStyle/>
          <a:p>
            <a:fld id="{669A454B-2F08-4043-8259-CD3DED3FF693}" type="datetimeFigureOut">
              <a:rPr lang="pl-PL" smtClean="0"/>
              <a:t>2014-05-25</a:t>
            </a:fld>
            <a:endParaRPr lang="pl-PL"/>
          </a:p>
        </p:txBody>
      </p:sp>
      <p:sp>
        <p:nvSpPr>
          <p:cNvPr id="19" name="Footer Placeholder 18"/>
          <p:cNvSpPr>
            <a:spLocks noGrp="1"/>
          </p:cNvSpPr>
          <p:nvPr>
            <p:ph type="ftr" sz="quarter" idx="11"/>
          </p:nvPr>
        </p:nvSpPr>
        <p:spPr/>
        <p:txBody>
          <a:bodyPr/>
          <a:lstStyle/>
          <a:p>
            <a:endParaRPr lang="pl-PL"/>
          </a:p>
        </p:txBody>
      </p:sp>
      <p:sp>
        <p:nvSpPr>
          <p:cNvPr id="27" name="Slide Number Placeholder 26"/>
          <p:cNvSpPr>
            <a:spLocks noGrp="1"/>
          </p:cNvSpPr>
          <p:nvPr>
            <p:ph type="sldNum" sz="quarter" idx="12"/>
          </p:nvPr>
        </p:nvSpPr>
        <p:spPr/>
        <p:txBody>
          <a:bodyPr/>
          <a:lstStyle/>
          <a:p>
            <a:fld id="{A2658304-0279-492A-B5C1-42C4580DF8E9}"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pl-PL" smtClean="0"/>
              <a:t>Kliknij, aby edytować styl</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Date Placeholder 3"/>
          <p:cNvSpPr>
            <a:spLocks noGrp="1"/>
          </p:cNvSpPr>
          <p:nvPr>
            <p:ph type="dt" sz="half" idx="10"/>
          </p:nvPr>
        </p:nvSpPr>
        <p:spPr/>
        <p:txBody>
          <a:bodyPr/>
          <a:lstStyle/>
          <a:p>
            <a:fld id="{669A454B-2F08-4043-8259-CD3DED3FF693}" type="datetimeFigureOut">
              <a:rPr lang="pl-PL" smtClean="0"/>
              <a:t>2014-05-25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2658304-0279-492A-B5C1-42C4580DF8E9}"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pl-PL" smtClean="0"/>
              <a:t>Kliknij, aby edytować styl</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Date Placeholder 3"/>
          <p:cNvSpPr>
            <a:spLocks noGrp="1"/>
          </p:cNvSpPr>
          <p:nvPr>
            <p:ph type="dt" sz="half" idx="10"/>
          </p:nvPr>
        </p:nvSpPr>
        <p:spPr/>
        <p:txBody>
          <a:bodyPr/>
          <a:lstStyle/>
          <a:p>
            <a:fld id="{669A454B-2F08-4043-8259-CD3DED3FF693}" type="datetimeFigureOut">
              <a:rPr lang="pl-PL" smtClean="0"/>
              <a:t>2014-05-25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2658304-0279-492A-B5C1-42C4580DF8E9}"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pl-PL" smtClean="0"/>
              <a:t>Kliknij, aby edytować styl</a:t>
            </a:r>
            <a:endParaRPr kumimoji="0" lang="en-US"/>
          </a:p>
        </p:txBody>
      </p:sp>
      <p:sp>
        <p:nvSpPr>
          <p:cNvPr id="3" name="Content Placeholder 2"/>
          <p:cNvSpPr>
            <a:spLocks noGrp="1"/>
          </p:cNvSpPr>
          <p:nvPr>
            <p:ph idx="1"/>
          </p:nvPr>
        </p:nvSpPr>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Date Placeholder 3"/>
          <p:cNvSpPr>
            <a:spLocks noGrp="1"/>
          </p:cNvSpPr>
          <p:nvPr>
            <p:ph type="dt" sz="half" idx="10"/>
          </p:nvPr>
        </p:nvSpPr>
        <p:spPr/>
        <p:txBody>
          <a:bodyPr/>
          <a:lstStyle/>
          <a:p>
            <a:fld id="{669A454B-2F08-4043-8259-CD3DED3FF693}" type="datetimeFigureOut">
              <a:rPr lang="pl-PL" smtClean="0"/>
              <a:t>2014-05-25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2658304-0279-492A-B5C1-42C4580DF8E9}"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pl-PL" smtClean="0"/>
              <a:t>Kliknij, aby edytować styl</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4" name="Date Placeholder 3"/>
          <p:cNvSpPr>
            <a:spLocks noGrp="1"/>
          </p:cNvSpPr>
          <p:nvPr>
            <p:ph type="dt" sz="half" idx="10"/>
          </p:nvPr>
        </p:nvSpPr>
        <p:spPr/>
        <p:txBody>
          <a:bodyPr/>
          <a:lstStyle/>
          <a:p>
            <a:fld id="{669A454B-2F08-4043-8259-CD3DED3FF693}" type="datetimeFigureOut">
              <a:rPr lang="pl-PL" smtClean="0"/>
              <a:t>2014-05-25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2658304-0279-492A-B5C1-42C4580DF8E9}"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pl-PL" smtClean="0"/>
              <a:t>Kliknij, aby edytować styl</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Date Placeholder 4"/>
          <p:cNvSpPr>
            <a:spLocks noGrp="1"/>
          </p:cNvSpPr>
          <p:nvPr>
            <p:ph type="dt" sz="half" idx="10"/>
          </p:nvPr>
        </p:nvSpPr>
        <p:spPr/>
        <p:txBody>
          <a:bodyPr/>
          <a:lstStyle/>
          <a:p>
            <a:fld id="{669A454B-2F08-4043-8259-CD3DED3FF693}" type="datetimeFigureOut">
              <a:rPr lang="pl-PL" smtClean="0"/>
              <a:t>2014-05-25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2658304-0279-492A-B5C1-42C4580DF8E9}"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pl-PL" smtClean="0"/>
              <a:t>Kliknij, aby edytować styl</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Date Placeholder 6"/>
          <p:cNvSpPr>
            <a:spLocks noGrp="1"/>
          </p:cNvSpPr>
          <p:nvPr>
            <p:ph type="dt" sz="half" idx="10"/>
          </p:nvPr>
        </p:nvSpPr>
        <p:spPr/>
        <p:txBody>
          <a:bodyPr/>
          <a:lstStyle/>
          <a:p>
            <a:fld id="{669A454B-2F08-4043-8259-CD3DED3FF693}" type="datetimeFigureOut">
              <a:rPr lang="pl-PL" smtClean="0"/>
              <a:t>2014-05-25</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A2658304-0279-492A-B5C1-42C4580DF8E9}"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pl-PL" smtClean="0"/>
              <a:t>Kliknij, aby edytować styl</a:t>
            </a:r>
            <a:endParaRPr kumimoji="0" lang="en-US"/>
          </a:p>
        </p:txBody>
      </p:sp>
      <p:sp>
        <p:nvSpPr>
          <p:cNvPr id="3" name="Date Placeholder 2"/>
          <p:cNvSpPr>
            <a:spLocks noGrp="1"/>
          </p:cNvSpPr>
          <p:nvPr>
            <p:ph type="dt" sz="half" idx="10"/>
          </p:nvPr>
        </p:nvSpPr>
        <p:spPr/>
        <p:txBody>
          <a:bodyPr/>
          <a:lstStyle/>
          <a:p>
            <a:fld id="{669A454B-2F08-4043-8259-CD3DED3FF693}" type="datetimeFigureOut">
              <a:rPr lang="pl-PL" smtClean="0"/>
              <a:t>2014-05-25</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A2658304-0279-492A-B5C1-42C4580DF8E9}"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9A454B-2F08-4043-8259-CD3DED3FF693}" type="datetimeFigureOut">
              <a:rPr lang="pl-PL" smtClean="0"/>
              <a:t>2014-05-25</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A2658304-0279-492A-B5C1-42C4580DF8E9}"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pl-PL" smtClean="0"/>
              <a:t>Kliknij, aby edytować styl</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pl-PL" smtClean="0"/>
              <a:t>Kliknij, aby edytować style wzorca tekstu</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Date Placeholder 4"/>
          <p:cNvSpPr>
            <a:spLocks noGrp="1"/>
          </p:cNvSpPr>
          <p:nvPr>
            <p:ph type="dt" sz="half" idx="10"/>
          </p:nvPr>
        </p:nvSpPr>
        <p:spPr/>
        <p:txBody>
          <a:bodyPr/>
          <a:lstStyle/>
          <a:p>
            <a:fld id="{669A454B-2F08-4043-8259-CD3DED3FF693}" type="datetimeFigureOut">
              <a:rPr lang="pl-PL" smtClean="0"/>
              <a:t>2014-05-25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2658304-0279-492A-B5C1-42C4580DF8E9}"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pl-PL" smtClean="0"/>
              <a:t>Kliknij, aby edytować styl</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5" name="Date Placeholder 4"/>
          <p:cNvSpPr>
            <a:spLocks noGrp="1"/>
          </p:cNvSpPr>
          <p:nvPr>
            <p:ph type="dt" sz="half" idx="10"/>
          </p:nvPr>
        </p:nvSpPr>
        <p:spPr/>
        <p:txBody>
          <a:bodyPr/>
          <a:lstStyle/>
          <a:p>
            <a:fld id="{669A454B-2F08-4043-8259-CD3DED3FF693}" type="datetimeFigureOut">
              <a:rPr lang="pl-PL" smtClean="0"/>
              <a:t>2014-05-25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8077200" y="6356350"/>
            <a:ext cx="609600" cy="365125"/>
          </a:xfrm>
        </p:spPr>
        <p:txBody>
          <a:bodyPr/>
          <a:lstStyle/>
          <a:p>
            <a:fld id="{A2658304-0279-492A-B5C1-42C4580DF8E9}" type="slidenum">
              <a:rPr lang="pl-PL" smtClean="0"/>
              <a:t>‹#›</a:t>
            </a:fld>
            <a:endParaRPr lang="pl-PL"/>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pl-PL" smtClean="0"/>
              <a:t>Kliknij ikonę, aby dodać obraz</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pl-PL" smtClean="0"/>
              <a:t>Kliknij, aby edytować styl</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69A454B-2F08-4043-8259-CD3DED3FF693}" type="datetimeFigureOut">
              <a:rPr lang="pl-PL" smtClean="0"/>
              <a:t>2014-05-25</a:t>
            </a:fld>
            <a:endParaRPr lang="pl-PL"/>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l-PL"/>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2658304-0279-492A-B5C1-42C4580DF8E9}" type="slidenum">
              <a:rPr lang="pl-PL" smtClean="0"/>
              <a:t>‹#›</a:t>
            </a:fld>
            <a:endParaRPr lang="pl-PL"/>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r>
              <a:rPr lang="pl-PL" dirty="0">
                <a:solidFill>
                  <a:schemeClr val="tx1"/>
                </a:solidFill>
              </a:rPr>
              <a:t>In </a:t>
            </a:r>
            <a:r>
              <a:rPr lang="pl-PL" dirty="0" smtClean="0">
                <a:solidFill>
                  <a:schemeClr val="tx1"/>
                </a:solidFill>
              </a:rPr>
              <a:t>memoriam of</a:t>
            </a:r>
            <a:r>
              <a:rPr lang="pl-PL" dirty="0">
                <a:solidFill>
                  <a:schemeClr val="tx1"/>
                </a:solidFill>
              </a:rPr>
              <a:t/>
            </a:r>
            <a:br>
              <a:rPr lang="pl-PL" dirty="0">
                <a:solidFill>
                  <a:schemeClr val="tx1"/>
                </a:solidFill>
              </a:rPr>
            </a:br>
            <a:r>
              <a:rPr lang="pl-PL" dirty="0" smtClean="0">
                <a:solidFill>
                  <a:schemeClr val="tx1"/>
                </a:solidFill>
              </a:rPr>
              <a:t>Prof</a:t>
            </a:r>
            <a:r>
              <a:rPr lang="pl-PL" dirty="0">
                <a:solidFill>
                  <a:schemeClr val="tx1"/>
                </a:solidFill>
              </a:rPr>
              <a:t>. Włodzimierz</a:t>
            </a:r>
            <a:br>
              <a:rPr lang="pl-PL" dirty="0">
                <a:solidFill>
                  <a:schemeClr val="tx1"/>
                </a:solidFill>
              </a:rPr>
            </a:br>
            <a:r>
              <a:rPr lang="pl-PL" dirty="0" smtClean="0">
                <a:solidFill>
                  <a:schemeClr val="tx1"/>
                </a:solidFill>
              </a:rPr>
              <a:t>Walczak</a:t>
            </a:r>
            <a:endParaRPr lang="pl-PL" dirty="0">
              <a:solidFill>
                <a:schemeClr val="tx1"/>
              </a:solidFill>
            </a:endParaRPr>
          </a:p>
        </p:txBody>
      </p:sp>
      <p:sp>
        <p:nvSpPr>
          <p:cNvPr id="3" name="Podtytuł 2"/>
          <p:cNvSpPr>
            <a:spLocks noGrp="1"/>
          </p:cNvSpPr>
          <p:nvPr>
            <p:ph type="subTitle" idx="1"/>
          </p:nvPr>
        </p:nvSpPr>
        <p:spPr>
          <a:xfrm>
            <a:off x="395536" y="4005064"/>
            <a:ext cx="8352928" cy="704520"/>
          </a:xfrm>
        </p:spPr>
        <p:txBody>
          <a:bodyPr>
            <a:noAutofit/>
          </a:bodyPr>
          <a:lstStyle/>
          <a:p>
            <a:r>
              <a:rPr lang="pl-PL" sz="2400" b="1" i="1" dirty="0" smtClean="0"/>
              <a:t>‚</a:t>
            </a:r>
            <a:r>
              <a:rPr lang="en-US" sz="2400" b="1" i="1" dirty="0" smtClean="0"/>
              <a:t>Let </a:t>
            </a:r>
            <a:r>
              <a:rPr lang="en-US" sz="2400" b="1" i="1" dirty="0"/>
              <a:t>us hurry to love people, they leave us too </a:t>
            </a:r>
            <a:r>
              <a:rPr lang="en-US" sz="2400" b="1" i="1" dirty="0" smtClean="0"/>
              <a:t>soon…</a:t>
            </a:r>
            <a:r>
              <a:rPr lang="pl-PL" sz="2400" b="1" i="1" dirty="0" smtClean="0"/>
              <a:t>’</a:t>
            </a:r>
          </a:p>
          <a:p>
            <a:r>
              <a:rPr lang="pl-PL" sz="2400" b="1" i="1" dirty="0" smtClean="0"/>
              <a:t>Ks. Jan Twardowski</a:t>
            </a:r>
            <a:endParaRPr lang="pl-PL" sz="2400" b="1" i="1" dirty="0"/>
          </a:p>
        </p:txBody>
      </p:sp>
      <p:pic>
        <p:nvPicPr>
          <p:cNvPr id="4" name="Obraz 3"/>
          <p:cNvPicPr>
            <a:picLocks noChangeAspect="1"/>
          </p:cNvPicPr>
          <p:nvPr/>
        </p:nvPicPr>
        <p:blipFill rotWithShape="1">
          <a:blip r:embed="rId3">
            <a:extLst>
              <a:ext uri="{28A0092B-C50C-407E-A947-70E740481C1C}">
                <a14:useLocalDpi xmlns:a14="http://schemas.microsoft.com/office/drawing/2010/main" val="0"/>
              </a:ext>
            </a:extLst>
          </a:blip>
          <a:srcRect l="4593" t="9562" r="73016" b="50000"/>
          <a:stretch/>
        </p:blipFill>
        <p:spPr>
          <a:xfrm>
            <a:off x="223866" y="5297067"/>
            <a:ext cx="2835966" cy="1560933"/>
          </a:xfrm>
          <a:prstGeom prst="rect">
            <a:avLst/>
          </a:prstGeom>
        </p:spPr>
      </p:pic>
      <p:pic>
        <p:nvPicPr>
          <p:cNvPr id="2050" name="Picture 2" descr="http://1.static.s-trojmiasto.pl/zdj/c/9/105/600x0/1055684-Koszt-Systemu-Identyfikacji-Wizualnej-Politechniki-Gdanskiej-ktorego-elementem.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1196752"/>
            <a:ext cx="2664296" cy="1574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2339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ism.ac.ru/events/EPNM2014/images/walczak.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3" y="3356992"/>
            <a:ext cx="2387521" cy="3410744"/>
          </a:xfrm>
          <a:prstGeom prst="rect">
            <a:avLst/>
          </a:prstGeom>
          <a:noFill/>
          <a:extLst>
            <a:ext uri="{909E8E84-426E-40DD-AFC4-6F175D3DCCD1}">
              <a14:hiddenFill xmlns:a14="http://schemas.microsoft.com/office/drawing/2010/main">
                <a:solidFill>
                  <a:srgbClr val="FFFFFF"/>
                </a:solidFill>
              </a14:hiddenFill>
            </a:ext>
          </a:extLst>
        </p:spPr>
      </p:pic>
      <p:pic>
        <p:nvPicPr>
          <p:cNvPr id="5" name="Obraz 4"/>
          <p:cNvPicPr>
            <a:picLocks noChangeAspect="1"/>
          </p:cNvPicPr>
          <p:nvPr/>
        </p:nvPicPr>
        <p:blipFill rotWithShape="1">
          <a:blip r:embed="rId3">
            <a:extLst>
              <a:ext uri="{28A0092B-C50C-407E-A947-70E740481C1C}">
                <a14:useLocalDpi xmlns:a14="http://schemas.microsoft.com/office/drawing/2010/main" val="0"/>
              </a:ext>
            </a:extLst>
          </a:blip>
          <a:srcRect l="4593" t="9562" r="73016" b="50000"/>
          <a:stretch/>
        </p:blipFill>
        <p:spPr>
          <a:xfrm>
            <a:off x="6804248" y="5445224"/>
            <a:ext cx="2160000" cy="1188877"/>
          </a:xfrm>
          <a:prstGeom prst="rect">
            <a:avLst/>
          </a:prstGeom>
        </p:spPr>
      </p:pic>
      <p:sp>
        <p:nvSpPr>
          <p:cNvPr id="7" name="Prostokąt 6"/>
          <p:cNvSpPr/>
          <p:nvPr/>
        </p:nvSpPr>
        <p:spPr>
          <a:xfrm>
            <a:off x="2759639" y="1340768"/>
            <a:ext cx="6015151" cy="2862322"/>
          </a:xfrm>
          <a:prstGeom prst="rect">
            <a:avLst/>
          </a:prstGeom>
        </p:spPr>
        <p:txBody>
          <a:bodyPr wrap="square">
            <a:spAutoFit/>
          </a:bodyPr>
          <a:lstStyle/>
          <a:p>
            <a:r>
              <a:rPr lang="en-US" dirty="0" smtClean="0"/>
              <a:t>August 14, 2012, died Prof. </a:t>
            </a:r>
            <a:r>
              <a:rPr lang="pl-PL" dirty="0" smtClean="0"/>
              <a:t>Dr.</a:t>
            </a:r>
            <a:r>
              <a:rPr lang="en-US" dirty="0" smtClean="0"/>
              <a:t> </a:t>
            </a:r>
            <a:r>
              <a:rPr lang="pl-PL" dirty="0" smtClean="0"/>
              <a:t>e</a:t>
            </a:r>
            <a:r>
              <a:rPr lang="en-US" dirty="0" smtClean="0"/>
              <a:t>ng. </a:t>
            </a:r>
            <a:r>
              <a:rPr lang="pl-PL" dirty="0" smtClean="0"/>
              <a:t>Włodzimierz</a:t>
            </a:r>
            <a:r>
              <a:rPr lang="en-US" dirty="0" smtClean="0"/>
              <a:t> </a:t>
            </a:r>
            <a:r>
              <a:rPr lang="en-US" dirty="0" err="1" smtClean="0"/>
              <a:t>Walczak</a:t>
            </a:r>
            <a:r>
              <a:rPr lang="en-US" dirty="0" smtClean="0"/>
              <a:t>. </a:t>
            </a:r>
            <a:endParaRPr lang="pl-PL" dirty="0" smtClean="0"/>
          </a:p>
          <a:p>
            <a:endParaRPr lang="pl-PL" dirty="0"/>
          </a:p>
          <a:p>
            <a:r>
              <a:rPr lang="pl-PL" dirty="0" smtClean="0"/>
              <a:t>H</a:t>
            </a:r>
            <a:r>
              <a:rPr lang="pl-PL" dirty="0" smtClean="0"/>
              <a:t>e </a:t>
            </a:r>
            <a:r>
              <a:rPr lang="pl-PL" dirty="0" smtClean="0"/>
              <a:t>was a </a:t>
            </a:r>
            <a:r>
              <a:rPr lang="en-US" dirty="0" smtClean="0"/>
              <a:t>true authority </a:t>
            </a:r>
            <a:r>
              <a:rPr lang="pl-PL" dirty="0" smtClean="0"/>
              <a:t>for</a:t>
            </a:r>
            <a:r>
              <a:rPr lang="en-US" dirty="0" smtClean="0"/>
              <a:t> </a:t>
            </a:r>
            <a:r>
              <a:rPr lang="en-US" dirty="0"/>
              <a:t>many generations of </a:t>
            </a:r>
            <a:r>
              <a:rPr lang="en-US" dirty="0" smtClean="0"/>
              <a:t>welders</a:t>
            </a:r>
            <a:r>
              <a:rPr lang="pl-PL" dirty="0" smtClean="0"/>
              <a:t>.</a:t>
            </a:r>
          </a:p>
          <a:p>
            <a:r>
              <a:rPr lang="pl-PL" dirty="0" err="1" smtClean="0"/>
              <a:t>Moreover</a:t>
            </a:r>
            <a:r>
              <a:rPr lang="pl-PL" dirty="0" smtClean="0"/>
              <a:t>, he was</a:t>
            </a:r>
            <a:r>
              <a:rPr lang="en-US" dirty="0" smtClean="0"/>
              <a:t> not only </a:t>
            </a:r>
            <a:r>
              <a:rPr lang="pl-PL" dirty="0" smtClean="0"/>
              <a:t>a </a:t>
            </a:r>
            <a:r>
              <a:rPr lang="pl-PL" dirty="0" err="1" smtClean="0"/>
              <a:t>great</a:t>
            </a:r>
            <a:r>
              <a:rPr lang="pl-PL" dirty="0" smtClean="0"/>
              <a:t> </a:t>
            </a:r>
            <a:r>
              <a:rPr lang="pl-PL" dirty="0" err="1" smtClean="0"/>
              <a:t>teacher</a:t>
            </a:r>
            <a:r>
              <a:rPr lang="pl-PL" dirty="0"/>
              <a:t> </a:t>
            </a:r>
            <a:r>
              <a:rPr lang="pl-PL" dirty="0" smtClean="0"/>
              <a:t>and </a:t>
            </a:r>
            <a:r>
              <a:rPr lang="pl-PL" dirty="0" err="1" smtClean="0"/>
              <a:t>brilliant</a:t>
            </a:r>
            <a:r>
              <a:rPr lang="pl-PL" dirty="0" smtClean="0"/>
              <a:t> manager </a:t>
            </a:r>
            <a:r>
              <a:rPr lang="pl-PL" dirty="0" err="1" smtClean="0"/>
              <a:t>at</a:t>
            </a:r>
            <a:r>
              <a:rPr lang="pl-PL" dirty="0" smtClean="0"/>
              <a:t> </a:t>
            </a:r>
            <a:r>
              <a:rPr lang="en-US" dirty="0"/>
              <a:t>the Department of Welding Engineering</a:t>
            </a:r>
            <a:r>
              <a:rPr lang="pl-PL" dirty="0"/>
              <a:t> of </a:t>
            </a:r>
            <a:r>
              <a:rPr lang="pl-PL" dirty="0" err="1"/>
              <a:t>Gdansk</a:t>
            </a:r>
            <a:r>
              <a:rPr lang="pl-PL" dirty="0"/>
              <a:t> </a:t>
            </a:r>
            <a:r>
              <a:rPr lang="pl-PL" dirty="0" err="1"/>
              <a:t>University</a:t>
            </a:r>
            <a:r>
              <a:rPr lang="pl-PL" dirty="0"/>
              <a:t> of </a:t>
            </a:r>
            <a:r>
              <a:rPr lang="pl-PL" dirty="0" smtClean="0"/>
              <a:t>Technology</a:t>
            </a:r>
            <a:r>
              <a:rPr lang="en-US" dirty="0" smtClean="0"/>
              <a:t>, </a:t>
            </a:r>
            <a:r>
              <a:rPr lang="en-US" dirty="0" smtClean="0"/>
              <a:t>but also a friend.</a:t>
            </a:r>
            <a:endParaRPr lang="pl-PL" dirty="0" smtClean="0"/>
          </a:p>
          <a:p>
            <a:endParaRPr lang="pl-PL" dirty="0"/>
          </a:p>
          <a:p>
            <a:r>
              <a:rPr lang="pl-PL" dirty="0" smtClean="0"/>
              <a:t>In </a:t>
            </a:r>
            <a:r>
              <a:rPr lang="pl-PL" dirty="0" err="1" smtClean="0"/>
              <a:t>few</a:t>
            </a:r>
            <a:r>
              <a:rPr lang="pl-PL" dirty="0" smtClean="0"/>
              <a:t> </a:t>
            </a:r>
            <a:r>
              <a:rPr lang="pl-PL" dirty="0" err="1" smtClean="0"/>
              <a:t>slides</a:t>
            </a:r>
            <a:r>
              <a:rPr lang="pl-PL" dirty="0" smtClean="0"/>
              <a:t> </a:t>
            </a:r>
            <a:r>
              <a:rPr lang="pl-PL" dirty="0" err="1" smtClean="0"/>
              <a:t>let</a:t>
            </a:r>
            <a:r>
              <a:rPr lang="pl-PL" dirty="0" smtClean="0"/>
              <a:t> </a:t>
            </a:r>
            <a:r>
              <a:rPr lang="pl-PL" dirty="0" err="1" smtClean="0"/>
              <a:t>us</a:t>
            </a:r>
            <a:r>
              <a:rPr lang="pl-PL" dirty="0" smtClean="0"/>
              <a:t> </a:t>
            </a:r>
            <a:r>
              <a:rPr lang="pl-PL" dirty="0" err="1" smtClean="0"/>
              <a:t>present</a:t>
            </a:r>
            <a:r>
              <a:rPr lang="pl-PL" dirty="0" smtClean="0"/>
              <a:t> </a:t>
            </a:r>
            <a:r>
              <a:rPr lang="pl-PL" dirty="0" err="1" smtClean="0"/>
              <a:t>some</a:t>
            </a:r>
            <a:r>
              <a:rPr lang="pl-PL" dirty="0" smtClean="0"/>
              <a:t> of the </a:t>
            </a:r>
            <a:r>
              <a:rPr lang="pl-PL" dirty="0" err="1" smtClean="0"/>
              <a:t>achievements</a:t>
            </a:r>
            <a:r>
              <a:rPr lang="pl-PL" dirty="0" smtClean="0"/>
              <a:t> </a:t>
            </a:r>
            <a:endParaRPr lang="pl-PL" dirty="0" smtClean="0"/>
          </a:p>
          <a:p>
            <a:r>
              <a:rPr lang="pl-PL" dirty="0" smtClean="0"/>
              <a:t>of </a:t>
            </a:r>
            <a:r>
              <a:rPr lang="pl-PL" dirty="0" smtClean="0"/>
              <a:t>Prof. Walczak, </a:t>
            </a:r>
            <a:r>
              <a:rPr lang="pl-PL" dirty="0" err="1" smtClean="0"/>
              <a:t>who</a:t>
            </a:r>
            <a:r>
              <a:rPr lang="pl-PL" dirty="0"/>
              <a:t> </a:t>
            </a:r>
            <a:r>
              <a:rPr lang="pl-PL" dirty="0" smtClean="0"/>
              <a:t>was one of the </a:t>
            </a:r>
            <a:r>
              <a:rPr lang="pl-PL" dirty="0" err="1" smtClean="0"/>
              <a:t>first</a:t>
            </a:r>
            <a:r>
              <a:rPr lang="pl-PL" dirty="0" smtClean="0"/>
              <a:t> </a:t>
            </a:r>
            <a:r>
              <a:rPr lang="pl-PL" dirty="0" err="1" smtClean="0"/>
              <a:t>engineers</a:t>
            </a:r>
            <a:r>
              <a:rPr lang="pl-PL" dirty="0" smtClean="0"/>
              <a:t> </a:t>
            </a:r>
            <a:endParaRPr lang="pl-PL" dirty="0" smtClean="0"/>
          </a:p>
          <a:p>
            <a:r>
              <a:rPr lang="pl-PL" dirty="0" err="1" smtClean="0"/>
              <a:t>working</a:t>
            </a:r>
            <a:r>
              <a:rPr lang="pl-PL" dirty="0" smtClean="0"/>
              <a:t> </a:t>
            </a:r>
            <a:r>
              <a:rPr lang="pl-PL" dirty="0" smtClean="0"/>
              <a:t>on </a:t>
            </a:r>
            <a:r>
              <a:rPr lang="pl-PL" dirty="0" err="1" smtClean="0"/>
              <a:t>explosive</a:t>
            </a:r>
            <a:r>
              <a:rPr lang="pl-PL" dirty="0" smtClean="0"/>
              <a:t> </a:t>
            </a:r>
            <a:r>
              <a:rPr lang="pl-PL" dirty="0" err="1" smtClean="0"/>
              <a:t>cladding</a:t>
            </a:r>
            <a:r>
              <a:rPr lang="pl-PL" dirty="0"/>
              <a:t> </a:t>
            </a:r>
            <a:r>
              <a:rPr lang="pl-PL" dirty="0" smtClean="0"/>
              <a:t>and not </a:t>
            </a:r>
            <a:r>
              <a:rPr lang="pl-PL" dirty="0" err="1" smtClean="0"/>
              <a:t>only</a:t>
            </a:r>
            <a:r>
              <a:rPr lang="pl-PL" dirty="0" smtClean="0"/>
              <a:t>…</a:t>
            </a:r>
            <a:endParaRPr lang="pl-PL" dirty="0"/>
          </a:p>
        </p:txBody>
      </p:sp>
    </p:spTree>
    <p:extLst>
      <p:ext uri="{BB962C8B-B14F-4D97-AF65-F5344CB8AC3E}">
        <p14:creationId xmlns:p14="http://schemas.microsoft.com/office/powerpoint/2010/main" val="1376916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ism.ac.ru/events/EPNM2014/images/walczak.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3" y="3356992"/>
            <a:ext cx="2387521" cy="3410744"/>
          </a:xfrm>
          <a:prstGeom prst="rect">
            <a:avLst/>
          </a:prstGeom>
          <a:noFill/>
          <a:extLst>
            <a:ext uri="{909E8E84-426E-40DD-AFC4-6F175D3DCCD1}">
              <a14:hiddenFill xmlns:a14="http://schemas.microsoft.com/office/drawing/2010/main">
                <a:solidFill>
                  <a:srgbClr val="FFFFFF"/>
                </a:solidFill>
              </a14:hiddenFill>
            </a:ext>
          </a:extLst>
        </p:spPr>
      </p:pic>
      <p:pic>
        <p:nvPicPr>
          <p:cNvPr id="5" name="Obraz 4"/>
          <p:cNvPicPr>
            <a:picLocks noChangeAspect="1"/>
          </p:cNvPicPr>
          <p:nvPr/>
        </p:nvPicPr>
        <p:blipFill rotWithShape="1">
          <a:blip r:embed="rId3">
            <a:extLst>
              <a:ext uri="{28A0092B-C50C-407E-A947-70E740481C1C}">
                <a14:useLocalDpi xmlns:a14="http://schemas.microsoft.com/office/drawing/2010/main" val="0"/>
              </a:ext>
            </a:extLst>
          </a:blip>
          <a:srcRect l="4593" t="9562" r="73016" b="50000"/>
          <a:stretch/>
        </p:blipFill>
        <p:spPr>
          <a:xfrm>
            <a:off x="6804248" y="5445224"/>
            <a:ext cx="2160000" cy="1188877"/>
          </a:xfrm>
          <a:prstGeom prst="rect">
            <a:avLst/>
          </a:prstGeom>
        </p:spPr>
      </p:pic>
      <p:sp>
        <p:nvSpPr>
          <p:cNvPr id="3" name="Prostokąt 2"/>
          <p:cNvSpPr/>
          <p:nvPr/>
        </p:nvSpPr>
        <p:spPr>
          <a:xfrm>
            <a:off x="451748" y="1144328"/>
            <a:ext cx="8352928" cy="2031325"/>
          </a:xfrm>
          <a:prstGeom prst="rect">
            <a:avLst/>
          </a:prstGeom>
        </p:spPr>
        <p:txBody>
          <a:bodyPr wrap="square">
            <a:spAutoFit/>
          </a:bodyPr>
          <a:lstStyle/>
          <a:p>
            <a:r>
              <a:rPr lang="en-US" dirty="0" err="1" smtClean="0"/>
              <a:t>Włodzimierz</a:t>
            </a:r>
            <a:r>
              <a:rPr lang="en-US" dirty="0" smtClean="0"/>
              <a:t> </a:t>
            </a:r>
            <a:r>
              <a:rPr lang="en-US" dirty="0" err="1" smtClean="0"/>
              <a:t>Walczak</a:t>
            </a:r>
            <a:r>
              <a:rPr lang="en-US" dirty="0" smtClean="0"/>
              <a:t> graduated from the Gdansk University of Technology, Faculty of Mechanical Engineering, in 1961</a:t>
            </a:r>
            <a:r>
              <a:rPr lang="pl-PL" dirty="0" smtClean="0"/>
              <a:t>.</a:t>
            </a:r>
          </a:p>
          <a:p>
            <a:endParaRPr lang="pl-PL" dirty="0" smtClean="0"/>
          </a:p>
          <a:p>
            <a:r>
              <a:rPr lang="en-US" dirty="0" smtClean="0"/>
              <a:t>He got his Doctoral degree at the Faculty of Mechanical Engineering, Gdansk University of Technology in 1968. His doctoral thesis was devoted to the influence of collision angle and amount of explosive on the character of explosive welding </a:t>
            </a:r>
            <a:endParaRPr lang="pl-PL" dirty="0" smtClean="0"/>
          </a:p>
          <a:p>
            <a:r>
              <a:rPr lang="en-US" dirty="0" smtClean="0"/>
              <a:t>in </a:t>
            </a:r>
            <a:r>
              <a:rPr lang="en-US" dirty="0" smtClean="0"/>
              <a:t>the steel–copper pair and seam quality.</a:t>
            </a:r>
            <a:endParaRPr lang="pl-PL" dirty="0" smtClean="0"/>
          </a:p>
        </p:txBody>
      </p:sp>
      <p:sp>
        <p:nvSpPr>
          <p:cNvPr id="4" name="Prostokąt 3"/>
          <p:cNvSpPr/>
          <p:nvPr/>
        </p:nvSpPr>
        <p:spPr>
          <a:xfrm>
            <a:off x="2771800" y="3434643"/>
            <a:ext cx="5904656" cy="2031325"/>
          </a:xfrm>
          <a:prstGeom prst="rect">
            <a:avLst/>
          </a:prstGeom>
        </p:spPr>
        <p:txBody>
          <a:bodyPr wrap="square">
            <a:spAutoFit/>
          </a:bodyPr>
          <a:lstStyle/>
          <a:p>
            <a:endParaRPr lang="pl-PL" dirty="0" smtClean="0"/>
          </a:p>
          <a:p>
            <a:r>
              <a:rPr lang="en-US" dirty="0" smtClean="0"/>
              <a:t>In 1978</a:t>
            </a:r>
            <a:r>
              <a:rPr lang="pl-PL" dirty="0" smtClean="0"/>
              <a:t> he </a:t>
            </a:r>
            <a:r>
              <a:rPr lang="pl-PL" dirty="0" err="1" smtClean="0"/>
              <a:t>moved</a:t>
            </a:r>
            <a:r>
              <a:rPr lang="pl-PL" dirty="0" smtClean="0"/>
              <a:t> to </a:t>
            </a:r>
            <a:r>
              <a:rPr lang="pl-PL" dirty="0" err="1" smtClean="0"/>
              <a:t>Warsaw</a:t>
            </a:r>
            <a:r>
              <a:rPr lang="pl-PL" dirty="0" smtClean="0"/>
              <a:t> to </a:t>
            </a:r>
            <a:r>
              <a:rPr lang="pl-PL" dirty="0" err="1" smtClean="0"/>
              <a:t>work</a:t>
            </a:r>
            <a:r>
              <a:rPr lang="pl-PL" dirty="0" smtClean="0"/>
              <a:t> </a:t>
            </a:r>
            <a:r>
              <a:rPr lang="pl-PL" dirty="0" err="1" smtClean="0"/>
              <a:t>at</a:t>
            </a:r>
            <a:r>
              <a:rPr lang="pl-PL" dirty="0" smtClean="0"/>
              <a:t> </a:t>
            </a:r>
            <a:r>
              <a:rPr lang="en-US" dirty="0" smtClean="0"/>
              <a:t>Warsaw University of Technology, </a:t>
            </a:r>
            <a:r>
              <a:rPr lang="pl-PL" dirty="0" err="1" smtClean="0"/>
              <a:t>where</a:t>
            </a:r>
            <a:r>
              <a:rPr lang="pl-PL" dirty="0" smtClean="0"/>
              <a:t> he </a:t>
            </a:r>
            <a:r>
              <a:rPr lang="pl-PL" dirty="0" err="1" smtClean="0"/>
              <a:t>did</a:t>
            </a:r>
            <a:r>
              <a:rPr lang="pl-PL" dirty="0" smtClean="0"/>
              <a:t> </a:t>
            </a:r>
            <a:r>
              <a:rPr lang="pl-PL" dirty="0" err="1" smtClean="0"/>
              <a:t>his</a:t>
            </a:r>
            <a:r>
              <a:rPr lang="pl-PL" dirty="0" smtClean="0"/>
              <a:t> </a:t>
            </a:r>
            <a:r>
              <a:rPr lang="en-US" dirty="0" smtClean="0"/>
              <a:t>habilitation</a:t>
            </a:r>
            <a:r>
              <a:rPr lang="pl-PL" dirty="0" smtClean="0"/>
              <a:t>.</a:t>
            </a:r>
          </a:p>
          <a:p>
            <a:endParaRPr lang="pl-PL" dirty="0" smtClean="0"/>
          </a:p>
          <a:p>
            <a:r>
              <a:rPr lang="en-US" dirty="0" smtClean="0"/>
              <a:t>In August 1991, he got a position of professor at the Gdansk University of Technology and in </a:t>
            </a:r>
            <a:r>
              <a:rPr lang="en-US" dirty="0" smtClean="0"/>
              <a:t>2002 </a:t>
            </a:r>
            <a:r>
              <a:rPr lang="en-US" dirty="0" smtClean="0"/>
              <a:t>the official rank of full professor. </a:t>
            </a:r>
            <a:endParaRPr lang="pl-PL" dirty="0"/>
          </a:p>
        </p:txBody>
      </p:sp>
    </p:spTree>
    <p:extLst>
      <p:ext uri="{BB962C8B-B14F-4D97-AF65-F5344CB8AC3E}">
        <p14:creationId xmlns:p14="http://schemas.microsoft.com/office/powerpoint/2010/main" val="2464118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ism.ac.ru/events/EPNM2014/images/walczak.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3" y="3356992"/>
            <a:ext cx="2387521" cy="3410744"/>
          </a:xfrm>
          <a:prstGeom prst="rect">
            <a:avLst/>
          </a:prstGeom>
          <a:noFill/>
          <a:extLst>
            <a:ext uri="{909E8E84-426E-40DD-AFC4-6F175D3DCCD1}">
              <a14:hiddenFill xmlns:a14="http://schemas.microsoft.com/office/drawing/2010/main">
                <a:solidFill>
                  <a:srgbClr val="FFFFFF"/>
                </a:solidFill>
              </a14:hiddenFill>
            </a:ext>
          </a:extLst>
        </p:spPr>
      </p:pic>
      <p:pic>
        <p:nvPicPr>
          <p:cNvPr id="5" name="Obraz 4"/>
          <p:cNvPicPr>
            <a:picLocks noChangeAspect="1"/>
          </p:cNvPicPr>
          <p:nvPr/>
        </p:nvPicPr>
        <p:blipFill rotWithShape="1">
          <a:blip r:embed="rId4">
            <a:extLst>
              <a:ext uri="{28A0092B-C50C-407E-A947-70E740481C1C}">
                <a14:useLocalDpi xmlns:a14="http://schemas.microsoft.com/office/drawing/2010/main" val="0"/>
              </a:ext>
            </a:extLst>
          </a:blip>
          <a:srcRect l="4593" t="9562" r="73016" b="50000"/>
          <a:stretch/>
        </p:blipFill>
        <p:spPr>
          <a:xfrm>
            <a:off x="6804248" y="5445224"/>
            <a:ext cx="2160000" cy="1188877"/>
          </a:xfrm>
          <a:prstGeom prst="rect">
            <a:avLst/>
          </a:prstGeom>
        </p:spPr>
      </p:pic>
      <p:sp>
        <p:nvSpPr>
          <p:cNvPr id="6" name="Prostokąt 5"/>
          <p:cNvSpPr/>
          <p:nvPr/>
        </p:nvSpPr>
        <p:spPr>
          <a:xfrm>
            <a:off x="467544" y="1124744"/>
            <a:ext cx="8496704" cy="1754326"/>
          </a:xfrm>
          <a:prstGeom prst="rect">
            <a:avLst/>
          </a:prstGeom>
        </p:spPr>
        <p:txBody>
          <a:bodyPr wrap="square">
            <a:spAutoFit/>
          </a:bodyPr>
          <a:lstStyle/>
          <a:p>
            <a:r>
              <a:rPr lang="en-US" dirty="0"/>
              <a:t>During his career, Professor </a:t>
            </a:r>
            <a:r>
              <a:rPr lang="en-US" dirty="0" err="1"/>
              <a:t>Walczak</a:t>
            </a:r>
            <a:r>
              <a:rPr lang="en-US" dirty="0"/>
              <a:t> </a:t>
            </a:r>
            <a:r>
              <a:rPr lang="pl-PL" dirty="0" err="1" smtClean="0"/>
              <a:t>worked</a:t>
            </a:r>
            <a:r>
              <a:rPr lang="pl-PL" dirty="0" smtClean="0"/>
              <a:t> </a:t>
            </a:r>
            <a:r>
              <a:rPr lang="en-US" dirty="0" smtClean="0"/>
              <a:t>in </a:t>
            </a:r>
            <a:r>
              <a:rPr lang="en-US" dirty="0"/>
              <a:t>the following important </a:t>
            </a:r>
            <a:r>
              <a:rPr lang="en-US" dirty="0"/>
              <a:t>positions </a:t>
            </a:r>
            <a:endParaRPr lang="pl-PL" dirty="0" smtClean="0"/>
          </a:p>
          <a:p>
            <a:r>
              <a:rPr lang="pl-PL" dirty="0" err="1" smtClean="0"/>
              <a:t>at</a:t>
            </a:r>
            <a:r>
              <a:rPr lang="pl-PL" dirty="0" smtClean="0"/>
              <a:t> </a:t>
            </a:r>
            <a:r>
              <a:rPr lang="en-US" dirty="0" smtClean="0"/>
              <a:t>the </a:t>
            </a:r>
            <a:r>
              <a:rPr lang="en-US" dirty="0"/>
              <a:t>Gdansk University of Technology :</a:t>
            </a:r>
            <a:endParaRPr lang="pl-PL" dirty="0" smtClean="0"/>
          </a:p>
          <a:p>
            <a:endParaRPr lang="en-US" dirty="0"/>
          </a:p>
          <a:p>
            <a:r>
              <a:rPr lang="en-US" dirty="0" smtClean="0"/>
              <a:t>1979–1985</a:t>
            </a:r>
            <a:r>
              <a:rPr lang="pl-PL" dirty="0" smtClean="0"/>
              <a:t>: </a:t>
            </a:r>
            <a:r>
              <a:rPr lang="en-US" dirty="0" smtClean="0"/>
              <a:t>Director</a:t>
            </a:r>
            <a:r>
              <a:rPr lang="en-US" dirty="0"/>
              <a:t>, Institute of Materials Technology and Welding </a:t>
            </a:r>
            <a:r>
              <a:rPr lang="en-US" dirty="0" smtClean="0"/>
              <a:t>Machines</a:t>
            </a:r>
            <a:endParaRPr lang="pl-PL" dirty="0"/>
          </a:p>
          <a:p>
            <a:endParaRPr lang="en-US" dirty="0"/>
          </a:p>
          <a:p>
            <a:r>
              <a:rPr lang="en-US" dirty="0" smtClean="0"/>
              <a:t>1987–1988</a:t>
            </a:r>
            <a:r>
              <a:rPr lang="pl-PL" dirty="0" smtClean="0"/>
              <a:t>: </a:t>
            </a:r>
            <a:r>
              <a:rPr lang="en-US" dirty="0" smtClean="0"/>
              <a:t>Dean</a:t>
            </a:r>
            <a:r>
              <a:rPr lang="en-US" dirty="0"/>
              <a:t>, Faculty of Mechanical </a:t>
            </a:r>
            <a:r>
              <a:rPr lang="en-US" dirty="0" smtClean="0"/>
              <a:t>Engineering</a:t>
            </a:r>
            <a:endParaRPr lang="en-US" dirty="0"/>
          </a:p>
        </p:txBody>
      </p:sp>
      <p:sp>
        <p:nvSpPr>
          <p:cNvPr id="7" name="Prostokąt 6"/>
          <p:cNvSpPr/>
          <p:nvPr/>
        </p:nvSpPr>
        <p:spPr>
          <a:xfrm>
            <a:off x="2699792" y="3690898"/>
            <a:ext cx="6264456" cy="1200329"/>
          </a:xfrm>
          <a:prstGeom prst="rect">
            <a:avLst/>
          </a:prstGeom>
        </p:spPr>
        <p:txBody>
          <a:bodyPr wrap="square">
            <a:spAutoFit/>
          </a:bodyPr>
          <a:lstStyle/>
          <a:p>
            <a:r>
              <a:rPr lang="en-US" dirty="0"/>
              <a:t>1999–2002</a:t>
            </a:r>
            <a:r>
              <a:rPr lang="pl-PL" dirty="0"/>
              <a:t>: </a:t>
            </a:r>
            <a:r>
              <a:rPr lang="en-US" dirty="0"/>
              <a:t>Dean, Faculty of Mechanical </a:t>
            </a:r>
            <a:r>
              <a:rPr lang="en-US" dirty="0" smtClean="0"/>
              <a:t>Engineering</a:t>
            </a:r>
            <a:endParaRPr lang="pl-PL" dirty="0"/>
          </a:p>
          <a:p>
            <a:endParaRPr lang="pl-PL" dirty="0"/>
          </a:p>
          <a:p>
            <a:r>
              <a:rPr lang="en-US" dirty="0"/>
              <a:t>He </a:t>
            </a:r>
            <a:r>
              <a:rPr lang="pl-PL" dirty="0" smtClean="0"/>
              <a:t>was a </a:t>
            </a:r>
            <a:r>
              <a:rPr lang="pl-PL" dirty="0" err="1" smtClean="0"/>
              <a:t>director</a:t>
            </a:r>
            <a:r>
              <a:rPr lang="pl-PL" dirty="0" smtClean="0"/>
              <a:t> of </a:t>
            </a:r>
            <a:r>
              <a:rPr lang="en-US" dirty="0" smtClean="0"/>
              <a:t>the </a:t>
            </a:r>
            <a:r>
              <a:rPr lang="en-US" dirty="0"/>
              <a:t>Department of Materials Technology and Welding </a:t>
            </a:r>
            <a:r>
              <a:rPr lang="en-US" dirty="0" smtClean="0"/>
              <a:t>Machines</a:t>
            </a:r>
            <a:r>
              <a:rPr lang="pl-PL" dirty="0" smtClean="0"/>
              <a:t> </a:t>
            </a:r>
            <a:r>
              <a:rPr lang="en-US" dirty="0" smtClean="0"/>
              <a:t>until </a:t>
            </a:r>
            <a:r>
              <a:rPr lang="en-US" dirty="0"/>
              <a:t>2007. </a:t>
            </a:r>
            <a:endParaRPr lang="pl-PL" dirty="0"/>
          </a:p>
        </p:txBody>
      </p:sp>
    </p:spTree>
    <p:extLst>
      <p:ext uri="{BB962C8B-B14F-4D97-AF65-F5344CB8AC3E}">
        <p14:creationId xmlns:p14="http://schemas.microsoft.com/office/powerpoint/2010/main" val="4035807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ism.ac.ru/events/EPNM2014/images/walczak.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3" y="3356992"/>
            <a:ext cx="2387521" cy="3410744"/>
          </a:xfrm>
          <a:prstGeom prst="rect">
            <a:avLst/>
          </a:prstGeom>
          <a:noFill/>
          <a:extLst>
            <a:ext uri="{909E8E84-426E-40DD-AFC4-6F175D3DCCD1}">
              <a14:hiddenFill xmlns:a14="http://schemas.microsoft.com/office/drawing/2010/main">
                <a:solidFill>
                  <a:srgbClr val="FFFFFF"/>
                </a:solidFill>
              </a14:hiddenFill>
            </a:ext>
          </a:extLst>
        </p:spPr>
      </p:pic>
      <p:pic>
        <p:nvPicPr>
          <p:cNvPr id="5" name="Obraz 4"/>
          <p:cNvPicPr>
            <a:picLocks noChangeAspect="1"/>
          </p:cNvPicPr>
          <p:nvPr/>
        </p:nvPicPr>
        <p:blipFill rotWithShape="1">
          <a:blip r:embed="rId3">
            <a:extLst>
              <a:ext uri="{28A0092B-C50C-407E-A947-70E740481C1C}">
                <a14:useLocalDpi xmlns:a14="http://schemas.microsoft.com/office/drawing/2010/main" val="0"/>
              </a:ext>
            </a:extLst>
          </a:blip>
          <a:srcRect l="4593" t="9562" r="73016" b="50000"/>
          <a:stretch/>
        </p:blipFill>
        <p:spPr>
          <a:xfrm>
            <a:off x="6804248" y="5445224"/>
            <a:ext cx="2160000" cy="1188877"/>
          </a:xfrm>
          <a:prstGeom prst="rect">
            <a:avLst/>
          </a:prstGeom>
        </p:spPr>
      </p:pic>
      <p:sp>
        <p:nvSpPr>
          <p:cNvPr id="7" name="Prostokąt 6"/>
          <p:cNvSpPr/>
          <p:nvPr/>
        </p:nvSpPr>
        <p:spPr>
          <a:xfrm>
            <a:off x="539552" y="957053"/>
            <a:ext cx="8064896" cy="2031325"/>
          </a:xfrm>
          <a:prstGeom prst="rect">
            <a:avLst/>
          </a:prstGeom>
        </p:spPr>
        <p:txBody>
          <a:bodyPr wrap="square">
            <a:spAutoFit/>
          </a:bodyPr>
          <a:lstStyle/>
          <a:p>
            <a:r>
              <a:rPr lang="en-US" dirty="0"/>
              <a:t>Since 1963, Professor </a:t>
            </a:r>
            <a:r>
              <a:rPr lang="pl-PL" dirty="0" smtClean="0"/>
              <a:t> was </a:t>
            </a:r>
            <a:r>
              <a:rPr lang="pl-PL" dirty="0" err="1" smtClean="0"/>
              <a:t>involved</a:t>
            </a:r>
            <a:r>
              <a:rPr lang="pl-PL" dirty="0" smtClean="0"/>
              <a:t> in </a:t>
            </a:r>
            <a:r>
              <a:rPr lang="pl-PL" dirty="0" err="1" smtClean="0"/>
              <a:t>research</a:t>
            </a:r>
            <a:r>
              <a:rPr lang="pl-PL" dirty="0" smtClean="0"/>
              <a:t> </a:t>
            </a:r>
            <a:r>
              <a:rPr lang="pl-PL" dirty="0" err="1" smtClean="0"/>
              <a:t>focused</a:t>
            </a:r>
            <a:r>
              <a:rPr lang="pl-PL" dirty="0" smtClean="0"/>
              <a:t> on</a:t>
            </a:r>
            <a:r>
              <a:rPr lang="en-US" dirty="0" smtClean="0"/>
              <a:t> </a:t>
            </a:r>
            <a:r>
              <a:rPr lang="en-US" dirty="0"/>
              <a:t>explosive </a:t>
            </a:r>
            <a:r>
              <a:rPr lang="pl-PL" dirty="0" err="1" smtClean="0"/>
              <a:t>cladding</a:t>
            </a:r>
            <a:r>
              <a:rPr lang="en-US" dirty="0" smtClean="0"/>
              <a:t> </a:t>
            </a:r>
            <a:r>
              <a:rPr lang="en-US" dirty="0"/>
              <a:t>of metals. </a:t>
            </a:r>
            <a:r>
              <a:rPr lang="pl-PL" dirty="0" smtClean="0"/>
              <a:t>H</a:t>
            </a:r>
            <a:r>
              <a:rPr lang="en-US" dirty="0" smtClean="0"/>
              <a:t>e was</a:t>
            </a:r>
            <a:r>
              <a:rPr lang="pl-PL" dirty="0" smtClean="0"/>
              <a:t> </a:t>
            </a:r>
            <a:r>
              <a:rPr lang="pl-PL" dirty="0" smtClean="0"/>
              <a:t>a </a:t>
            </a:r>
            <a:r>
              <a:rPr lang="pl-PL" dirty="0" err="1" smtClean="0"/>
              <a:t>world</a:t>
            </a:r>
            <a:r>
              <a:rPr lang="pl-PL" dirty="0" smtClean="0"/>
              <a:t> </a:t>
            </a:r>
            <a:r>
              <a:rPr lang="pl-PL" dirty="0" err="1" smtClean="0"/>
              <a:t>renowned</a:t>
            </a:r>
            <a:r>
              <a:rPr lang="pl-PL" dirty="0" smtClean="0"/>
              <a:t> </a:t>
            </a:r>
            <a:r>
              <a:rPr lang="en-US" dirty="0" smtClean="0"/>
              <a:t>authority </a:t>
            </a:r>
            <a:r>
              <a:rPr lang="pl-PL" dirty="0" smtClean="0"/>
              <a:t>on</a:t>
            </a:r>
            <a:r>
              <a:rPr lang="en-US" dirty="0" smtClean="0"/>
              <a:t> </a:t>
            </a:r>
            <a:r>
              <a:rPr lang="en-US" dirty="0"/>
              <a:t>this </a:t>
            </a:r>
            <a:r>
              <a:rPr lang="en-US" dirty="0" smtClean="0"/>
              <a:t>field</a:t>
            </a:r>
            <a:r>
              <a:rPr lang="pl-PL" dirty="0" smtClean="0"/>
              <a:t>,</a:t>
            </a:r>
            <a:r>
              <a:rPr lang="en-US" dirty="0" smtClean="0"/>
              <a:t> </a:t>
            </a:r>
            <a:r>
              <a:rPr lang="en-US" dirty="0" smtClean="0"/>
              <a:t>creating </a:t>
            </a:r>
            <a:r>
              <a:rPr lang="pl-PL" dirty="0" err="1" smtClean="0"/>
              <a:t>his</a:t>
            </a:r>
            <a:r>
              <a:rPr lang="pl-PL" dirty="0" smtClean="0"/>
              <a:t> </a:t>
            </a:r>
            <a:r>
              <a:rPr lang="en-US" dirty="0" smtClean="0"/>
              <a:t>own </a:t>
            </a:r>
            <a:r>
              <a:rPr lang="en-US" dirty="0"/>
              <a:t>scientific </a:t>
            </a:r>
            <a:r>
              <a:rPr lang="en-US" dirty="0" smtClean="0"/>
              <a:t>school. </a:t>
            </a:r>
            <a:endParaRPr lang="pl-PL" dirty="0" smtClean="0"/>
          </a:p>
          <a:p>
            <a:endParaRPr lang="pl-PL" dirty="0"/>
          </a:p>
          <a:p>
            <a:r>
              <a:rPr lang="pl-PL" dirty="0" smtClean="0"/>
              <a:t>His </a:t>
            </a:r>
            <a:r>
              <a:rPr lang="pl-PL" dirty="0" err="1" smtClean="0"/>
              <a:t>professional</a:t>
            </a:r>
            <a:r>
              <a:rPr lang="en-US" dirty="0" smtClean="0"/>
              <a:t> </a:t>
            </a:r>
            <a:r>
              <a:rPr lang="en-US" dirty="0" smtClean="0"/>
              <a:t>achievements</a:t>
            </a:r>
            <a:r>
              <a:rPr lang="pl-PL" dirty="0" smtClean="0"/>
              <a:t> in the </a:t>
            </a:r>
            <a:r>
              <a:rPr lang="pl-PL" dirty="0" err="1" smtClean="0"/>
              <a:t>topic</a:t>
            </a:r>
            <a:r>
              <a:rPr lang="pl-PL" dirty="0" smtClean="0"/>
              <a:t> of </a:t>
            </a:r>
            <a:r>
              <a:rPr lang="pl-PL" dirty="0" err="1" smtClean="0"/>
              <a:t>explosive</a:t>
            </a:r>
            <a:r>
              <a:rPr lang="pl-PL" dirty="0" smtClean="0"/>
              <a:t> </a:t>
            </a:r>
            <a:r>
              <a:rPr lang="pl-PL" dirty="0" err="1" smtClean="0"/>
              <a:t>cladding</a:t>
            </a:r>
            <a:r>
              <a:rPr lang="en-US" dirty="0" smtClean="0"/>
              <a:t> </a:t>
            </a:r>
            <a:r>
              <a:rPr lang="pl-PL" dirty="0" err="1" smtClean="0"/>
              <a:t>were</a:t>
            </a:r>
            <a:r>
              <a:rPr lang="pl-PL" dirty="0" smtClean="0"/>
              <a:t> </a:t>
            </a:r>
            <a:r>
              <a:rPr lang="en-US" dirty="0" smtClean="0"/>
              <a:t>documented </a:t>
            </a:r>
            <a:r>
              <a:rPr lang="en-US" dirty="0"/>
              <a:t>in </a:t>
            </a:r>
            <a:r>
              <a:rPr lang="pl-PL" dirty="0" smtClean="0"/>
              <a:t>2</a:t>
            </a:r>
            <a:r>
              <a:rPr lang="en-US" dirty="0" smtClean="0"/>
              <a:t> books</a:t>
            </a:r>
            <a:r>
              <a:rPr lang="en-US" dirty="0"/>
              <a:t>, 2 </a:t>
            </a:r>
            <a:r>
              <a:rPr lang="en-US" dirty="0" smtClean="0"/>
              <a:t>monographs, </a:t>
            </a:r>
            <a:r>
              <a:rPr lang="en-US" dirty="0"/>
              <a:t>1 </a:t>
            </a:r>
            <a:r>
              <a:rPr lang="en-US" dirty="0" smtClean="0"/>
              <a:t>habilitation, </a:t>
            </a:r>
            <a:r>
              <a:rPr lang="en-US" dirty="0"/>
              <a:t>4 doctoral </a:t>
            </a:r>
            <a:r>
              <a:rPr lang="pl-PL" dirty="0" err="1" smtClean="0"/>
              <a:t>dissertations</a:t>
            </a:r>
            <a:r>
              <a:rPr lang="en-US" dirty="0" smtClean="0"/>
              <a:t>, </a:t>
            </a:r>
            <a:r>
              <a:rPr lang="en-US" dirty="0"/>
              <a:t>50 master's </a:t>
            </a:r>
            <a:r>
              <a:rPr lang="pl-PL" dirty="0" err="1" smtClean="0"/>
              <a:t>thesis</a:t>
            </a:r>
            <a:r>
              <a:rPr lang="en-US" dirty="0" smtClean="0"/>
              <a:t>, </a:t>
            </a:r>
            <a:r>
              <a:rPr lang="en-US" dirty="0"/>
              <a:t>9 patents and over 120 </a:t>
            </a:r>
            <a:r>
              <a:rPr lang="pl-PL" dirty="0" err="1" smtClean="0"/>
              <a:t>other</a:t>
            </a:r>
            <a:r>
              <a:rPr lang="pl-PL" dirty="0" smtClean="0"/>
              <a:t> </a:t>
            </a:r>
            <a:r>
              <a:rPr lang="en-US" dirty="0" smtClean="0"/>
              <a:t>publications</a:t>
            </a:r>
            <a:r>
              <a:rPr lang="en-US" dirty="0"/>
              <a:t>. </a:t>
            </a:r>
            <a:endParaRPr lang="pl-PL" dirty="0" smtClean="0"/>
          </a:p>
        </p:txBody>
      </p:sp>
      <p:sp>
        <p:nvSpPr>
          <p:cNvPr id="8" name="Prostokąt 7"/>
          <p:cNvSpPr/>
          <p:nvPr/>
        </p:nvSpPr>
        <p:spPr>
          <a:xfrm>
            <a:off x="2699792" y="3327498"/>
            <a:ext cx="6048672" cy="1477328"/>
          </a:xfrm>
          <a:prstGeom prst="rect">
            <a:avLst/>
          </a:prstGeom>
        </p:spPr>
        <p:txBody>
          <a:bodyPr wrap="square">
            <a:spAutoFit/>
          </a:bodyPr>
          <a:lstStyle/>
          <a:p>
            <a:endParaRPr lang="pl-PL" dirty="0"/>
          </a:p>
          <a:p>
            <a:r>
              <a:rPr lang="pl-PL" dirty="0"/>
              <a:t>Prof. </a:t>
            </a:r>
            <a:r>
              <a:rPr lang="pl-PL" dirty="0" err="1"/>
              <a:t>Walczak’s</a:t>
            </a:r>
            <a:r>
              <a:rPr lang="en-US" dirty="0"/>
              <a:t> team was </a:t>
            </a:r>
            <a:r>
              <a:rPr lang="pl-PL" dirty="0"/>
              <a:t>one of the </a:t>
            </a:r>
            <a:r>
              <a:rPr lang="pl-PL" dirty="0" err="1"/>
              <a:t>few</a:t>
            </a:r>
            <a:r>
              <a:rPr lang="en-US" dirty="0"/>
              <a:t> in Poland and in Europe, </a:t>
            </a:r>
            <a:r>
              <a:rPr lang="en-US" dirty="0" smtClean="0"/>
              <a:t>manufacturer</a:t>
            </a:r>
            <a:r>
              <a:rPr lang="pl-PL" dirty="0" smtClean="0"/>
              <a:t>s </a:t>
            </a:r>
            <a:r>
              <a:rPr lang="en-US" dirty="0" smtClean="0"/>
              <a:t>of </a:t>
            </a:r>
            <a:r>
              <a:rPr lang="pl-PL" dirty="0" err="1"/>
              <a:t>welding</a:t>
            </a:r>
            <a:r>
              <a:rPr lang="pl-PL" dirty="0"/>
              <a:t> </a:t>
            </a:r>
            <a:r>
              <a:rPr lang="en-US" dirty="0"/>
              <a:t>connectors</a:t>
            </a:r>
            <a:r>
              <a:rPr lang="pl-PL" dirty="0"/>
              <a:t>:</a:t>
            </a:r>
            <a:r>
              <a:rPr lang="en-US" dirty="0"/>
              <a:t> steel + Al + </a:t>
            </a:r>
            <a:r>
              <a:rPr lang="en-US" dirty="0" err="1"/>
              <a:t>AlMg</a:t>
            </a:r>
            <a:r>
              <a:rPr lang="en-US" dirty="0"/>
              <a:t>. </a:t>
            </a:r>
            <a:r>
              <a:rPr lang="pl-PL" dirty="0"/>
              <a:t>His team </a:t>
            </a:r>
            <a:r>
              <a:rPr lang="pl-PL" dirty="0" err="1"/>
              <a:t>also</a:t>
            </a:r>
            <a:r>
              <a:rPr lang="pl-PL" dirty="0"/>
              <a:t> </a:t>
            </a:r>
            <a:r>
              <a:rPr lang="pl-PL" dirty="0" err="1"/>
              <a:t>established</a:t>
            </a:r>
            <a:r>
              <a:rPr lang="pl-PL" dirty="0"/>
              <a:t> th</a:t>
            </a:r>
            <a:r>
              <a:rPr lang="en-US" dirty="0"/>
              <a:t>e technology of </a:t>
            </a:r>
            <a:r>
              <a:rPr lang="pl-PL" dirty="0" err="1"/>
              <a:t>cladding</a:t>
            </a:r>
            <a:r>
              <a:rPr lang="pl-PL" dirty="0"/>
              <a:t> of</a:t>
            </a:r>
            <a:r>
              <a:rPr lang="en-US" dirty="0"/>
              <a:t> many other </a:t>
            </a:r>
            <a:r>
              <a:rPr lang="en-US" dirty="0" smtClean="0"/>
              <a:t>metals</a:t>
            </a:r>
            <a:r>
              <a:rPr lang="pl-PL" dirty="0" smtClean="0"/>
              <a:t> </a:t>
            </a:r>
            <a:r>
              <a:rPr lang="pl-PL" dirty="0"/>
              <a:t>for  </a:t>
            </a:r>
            <a:r>
              <a:rPr lang="pl-PL" dirty="0" err="1"/>
              <a:t>various</a:t>
            </a:r>
            <a:r>
              <a:rPr lang="pl-PL" dirty="0"/>
              <a:t> </a:t>
            </a:r>
            <a:r>
              <a:rPr lang="pl-PL" dirty="0" err="1"/>
              <a:t>applications</a:t>
            </a:r>
            <a:r>
              <a:rPr lang="pl-PL" dirty="0"/>
              <a:t>. </a:t>
            </a:r>
            <a:endParaRPr lang="en-US" dirty="0"/>
          </a:p>
        </p:txBody>
      </p:sp>
    </p:spTree>
    <p:extLst>
      <p:ext uri="{BB962C8B-B14F-4D97-AF65-F5344CB8AC3E}">
        <p14:creationId xmlns:p14="http://schemas.microsoft.com/office/powerpoint/2010/main" val="4035807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rotWithShape="1">
          <a:blip r:embed="rId2">
            <a:extLst>
              <a:ext uri="{28A0092B-C50C-407E-A947-70E740481C1C}">
                <a14:useLocalDpi xmlns:a14="http://schemas.microsoft.com/office/drawing/2010/main" val="0"/>
              </a:ext>
            </a:extLst>
          </a:blip>
          <a:srcRect l="4593" t="9562" r="73016" b="50000"/>
          <a:stretch/>
        </p:blipFill>
        <p:spPr>
          <a:xfrm>
            <a:off x="6804248" y="5445224"/>
            <a:ext cx="2160000" cy="1188877"/>
          </a:xfrm>
          <a:prstGeom prst="rect">
            <a:avLst/>
          </a:prstGeom>
        </p:spPr>
      </p:pic>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179512" y="948524"/>
            <a:ext cx="4464496" cy="5685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Prostokąt 2"/>
          <p:cNvSpPr/>
          <p:nvPr/>
        </p:nvSpPr>
        <p:spPr>
          <a:xfrm>
            <a:off x="4824970" y="982135"/>
            <a:ext cx="3888552" cy="2246769"/>
          </a:xfrm>
          <a:prstGeom prst="rect">
            <a:avLst/>
          </a:prstGeom>
        </p:spPr>
        <p:txBody>
          <a:bodyPr wrap="square">
            <a:spAutoFit/>
          </a:bodyPr>
          <a:lstStyle/>
          <a:p>
            <a:r>
              <a:rPr lang="pl-PL" sz="2800" dirty="0" smtClean="0"/>
              <a:t>Many </a:t>
            </a:r>
            <a:r>
              <a:rPr lang="en-US" sz="2800" dirty="0" smtClean="0"/>
              <a:t>years of</a:t>
            </a:r>
            <a:r>
              <a:rPr lang="pl-PL" sz="2800" dirty="0" smtClean="0"/>
              <a:t> </a:t>
            </a:r>
            <a:r>
              <a:rPr lang="pl-PL" sz="2800" dirty="0" err="1"/>
              <a:t>his</a:t>
            </a:r>
            <a:r>
              <a:rPr lang="pl-PL" sz="2800" dirty="0"/>
              <a:t> </a:t>
            </a:r>
            <a:r>
              <a:rPr lang="pl-PL" sz="2800" dirty="0" err="1"/>
              <a:t>work</a:t>
            </a:r>
            <a:r>
              <a:rPr lang="pl-PL" sz="2800" dirty="0"/>
              <a:t> </a:t>
            </a:r>
            <a:r>
              <a:rPr lang="pl-PL" sz="2800" dirty="0" err="1" smtClean="0"/>
              <a:t>were</a:t>
            </a:r>
            <a:r>
              <a:rPr lang="pl-PL" sz="2800" dirty="0" smtClean="0"/>
              <a:t> </a:t>
            </a:r>
            <a:r>
              <a:rPr lang="pl-PL" sz="2800" dirty="0" err="1" smtClean="0"/>
              <a:t>summarized</a:t>
            </a:r>
            <a:r>
              <a:rPr lang="pl-PL" sz="2800" dirty="0" smtClean="0"/>
              <a:t> by a </a:t>
            </a:r>
            <a:r>
              <a:rPr lang="pl-PL" sz="2800" dirty="0" err="1" smtClean="0"/>
              <a:t>release</a:t>
            </a:r>
            <a:r>
              <a:rPr lang="pl-PL" sz="2800" dirty="0" smtClean="0"/>
              <a:t> </a:t>
            </a:r>
            <a:r>
              <a:rPr lang="pl-PL" sz="2800" dirty="0"/>
              <a:t>of </a:t>
            </a:r>
            <a:r>
              <a:rPr lang="en-US" sz="2800" dirty="0"/>
              <a:t>a book</a:t>
            </a:r>
            <a:r>
              <a:rPr lang="pl-PL" sz="2800" dirty="0"/>
              <a:t>: </a:t>
            </a:r>
            <a:r>
              <a:rPr lang="en-US" sz="2800" dirty="0"/>
              <a:t>'Explosive welding of </a:t>
            </a:r>
            <a:r>
              <a:rPr lang="en-US" sz="2800" dirty="0" smtClean="0"/>
              <a:t>metals</a:t>
            </a:r>
            <a:r>
              <a:rPr lang="pl-PL" sz="2800" dirty="0" smtClean="0"/>
              <a:t>’</a:t>
            </a:r>
            <a:r>
              <a:rPr lang="en-US" sz="2800" dirty="0" smtClean="0"/>
              <a:t>.</a:t>
            </a:r>
            <a:endParaRPr lang="pl-PL" sz="2800" dirty="0"/>
          </a:p>
        </p:txBody>
      </p:sp>
    </p:spTree>
    <p:extLst>
      <p:ext uri="{BB962C8B-B14F-4D97-AF65-F5344CB8AC3E}">
        <p14:creationId xmlns:p14="http://schemas.microsoft.com/office/powerpoint/2010/main" val="2464118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ism.ac.ru/events/EPNM2014/images/walczak.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3" y="3356992"/>
            <a:ext cx="2387521" cy="3410744"/>
          </a:xfrm>
          <a:prstGeom prst="rect">
            <a:avLst/>
          </a:prstGeom>
          <a:noFill/>
          <a:extLst>
            <a:ext uri="{909E8E84-426E-40DD-AFC4-6F175D3DCCD1}">
              <a14:hiddenFill xmlns:a14="http://schemas.microsoft.com/office/drawing/2010/main">
                <a:solidFill>
                  <a:srgbClr val="FFFFFF"/>
                </a:solidFill>
              </a14:hiddenFill>
            </a:ext>
          </a:extLst>
        </p:spPr>
      </p:pic>
      <p:pic>
        <p:nvPicPr>
          <p:cNvPr id="5" name="Obraz 4"/>
          <p:cNvPicPr>
            <a:picLocks noChangeAspect="1"/>
          </p:cNvPicPr>
          <p:nvPr/>
        </p:nvPicPr>
        <p:blipFill rotWithShape="1">
          <a:blip r:embed="rId3">
            <a:extLst>
              <a:ext uri="{28A0092B-C50C-407E-A947-70E740481C1C}">
                <a14:useLocalDpi xmlns:a14="http://schemas.microsoft.com/office/drawing/2010/main" val="0"/>
              </a:ext>
            </a:extLst>
          </a:blip>
          <a:srcRect l="4593" t="9562" r="73016" b="50000"/>
          <a:stretch/>
        </p:blipFill>
        <p:spPr>
          <a:xfrm>
            <a:off x="6804248" y="5445224"/>
            <a:ext cx="2160000" cy="1188877"/>
          </a:xfrm>
          <a:prstGeom prst="rect">
            <a:avLst/>
          </a:prstGeom>
        </p:spPr>
      </p:pic>
      <p:sp>
        <p:nvSpPr>
          <p:cNvPr id="3" name="Prostokąt 2"/>
          <p:cNvSpPr/>
          <p:nvPr/>
        </p:nvSpPr>
        <p:spPr>
          <a:xfrm>
            <a:off x="502692" y="836877"/>
            <a:ext cx="8389787" cy="1754326"/>
          </a:xfrm>
          <a:prstGeom prst="rect">
            <a:avLst/>
          </a:prstGeom>
        </p:spPr>
        <p:txBody>
          <a:bodyPr wrap="square">
            <a:spAutoFit/>
          </a:bodyPr>
          <a:lstStyle/>
          <a:p>
            <a:r>
              <a:rPr lang="en-US" dirty="0"/>
              <a:t>In addition to </a:t>
            </a:r>
            <a:r>
              <a:rPr lang="pl-PL" dirty="0" smtClean="0"/>
              <a:t>hi</a:t>
            </a:r>
            <a:r>
              <a:rPr lang="en-US" dirty="0" smtClean="0"/>
              <a:t>s teaching</a:t>
            </a:r>
            <a:r>
              <a:rPr lang="pl-PL" dirty="0" smtClean="0"/>
              <a:t> </a:t>
            </a:r>
            <a:r>
              <a:rPr lang="pl-PL" dirty="0" err="1" smtClean="0"/>
              <a:t>activity</a:t>
            </a:r>
            <a:r>
              <a:rPr lang="en-US" dirty="0" smtClean="0"/>
              <a:t>, </a:t>
            </a:r>
            <a:r>
              <a:rPr lang="en-US" dirty="0"/>
              <a:t>which he considered </a:t>
            </a:r>
            <a:r>
              <a:rPr lang="pl-PL" dirty="0" smtClean="0"/>
              <a:t>to be </a:t>
            </a:r>
            <a:r>
              <a:rPr lang="en-US" dirty="0" smtClean="0"/>
              <a:t>the </a:t>
            </a:r>
            <a:r>
              <a:rPr lang="en-US" dirty="0"/>
              <a:t>most </a:t>
            </a:r>
            <a:r>
              <a:rPr lang="en-US" dirty="0" smtClean="0"/>
              <a:t>important, </a:t>
            </a:r>
            <a:r>
              <a:rPr lang="pl-PL" dirty="0" smtClean="0"/>
              <a:t>P</a:t>
            </a:r>
            <a:r>
              <a:rPr lang="en-US" dirty="0" err="1" smtClean="0"/>
              <a:t>rofessor</a:t>
            </a:r>
            <a:r>
              <a:rPr lang="en-US" dirty="0" smtClean="0"/>
              <a:t> </a:t>
            </a:r>
            <a:r>
              <a:rPr lang="pl-PL" dirty="0" smtClean="0"/>
              <a:t>was </a:t>
            </a:r>
            <a:r>
              <a:rPr lang="pl-PL" dirty="0" err="1" smtClean="0"/>
              <a:t>engaged</a:t>
            </a:r>
            <a:r>
              <a:rPr lang="pl-PL" dirty="0" smtClean="0"/>
              <a:t> in</a:t>
            </a:r>
            <a:r>
              <a:rPr lang="en-US" dirty="0" smtClean="0"/>
              <a:t> </a:t>
            </a:r>
            <a:r>
              <a:rPr lang="en-US" dirty="0"/>
              <a:t>extensive </a:t>
            </a:r>
            <a:r>
              <a:rPr lang="en-US" dirty="0" smtClean="0"/>
              <a:t>scientific</a:t>
            </a:r>
            <a:r>
              <a:rPr lang="pl-PL" dirty="0" smtClean="0"/>
              <a:t> </a:t>
            </a:r>
            <a:r>
              <a:rPr lang="en-US" dirty="0" smtClean="0"/>
              <a:t>and </a:t>
            </a:r>
            <a:r>
              <a:rPr lang="en-US" dirty="0" smtClean="0"/>
              <a:t>educational</a:t>
            </a:r>
            <a:r>
              <a:rPr lang="pl-PL" dirty="0" smtClean="0"/>
              <a:t> </a:t>
            </a:r>
            <a:r>
              <a:rPr lang="pl-PL" dirty="0" err="1" smtClean="0"/>
              <a:t>activities</a:t>
            </a:r>
            <a:r>
              <a:rPr lang="en-US" dirty="0" smtClean="0"/>
              <a:t>. </a:t>
            </a:r>
            <a:endParaRPr lang="pl-PL" dirty="0" smtClean="0"/>
          </a:p>
          <a:p>
            <a:endParaRPr lang="pl-PL" dirty="0"/>
          </a:p>
          <a:p>
            <a:r>
              <a:rPr lang="en-US" dirty="0" smtClean="0"/>
              <a:t>Since </a:t>
            </a:r>
            <a:r>
              <a:rPr lang="en-US" dirty="0"/>
              <a:t>1968 he </a:t>
            </a:r>
            <a:r>
              <a:rPr lang="en-US" dirty="0" smtClean="0"/>
              <a:t>was</a:t>
            </a:r>
            <a:r>
              <a:rPr lang="pl-PL" dirty="0" smtClean="0"/>
              <a:t> a</a:t>
            </a:r>
            <a:r>
              <a:rPr lang="en-US" dirty="0" smtClean="0"/>
              <a:t> </a:t>
            </a:r>
            <a:r>
              <a:rPr lang="en-US" dirty="0"/>
              <a:t>chairman of the Provincial Committee of the </a:t>
            </a:r>
            <a:r>
              <a:rPr lang="en-US" dirty="0" smtClean="0"/>
              <a:t>Welding</a:t>
            </a:r>
            <a:r>
              <a:rPr lang="pl-PL" dirty="0" smtClean="0"/>
              <a:t>.</a:t>
            </a:r>
            <a:r>
              <a:rPr lang="en-US" dirty="0" smtClean="0"/>
              <a:t> </a:t>
            </a:r>
            <a:r>
              <a:rPr lang="pl-PL" dirty="0" smtClean="0"/>
              <a:t>He was </a:t>
            </a:r>
            <a:r>
              <a:rPr lang="pl-PL" dirty="0" err="1" smtClean="0"/>
              <a:t>an</a:t>
            </a:r>
            <a:r>
              <a:rPr lang="pl-PL" dirty="0" smtClean="0"/>
              <a:t> </a:t>
            </a:r>
            <a:r>
              <a:rPr lang="en-US" dirty="0" smtClean="0"/>
              <a:t>active </a:t>
            </a:r>
            <a:r>
              <a:rPr lang="pl-PL" dirty="0" err="1" smtClean="0"/>
              <a:t>member</a:t>
            </a:r>
            <a:r>
              <a:rPr lang="pl-PL" dirty="0" smtClean="0"/>
              <a:t> of</a:t>
            </a:r>
            <a:r>
              <a:rPr lang="en-US" dirty="0" smtClean="0"/>
              <a:t> </a:t>
            </a:r>
            <a:r>
              <a:rPr lang="en-US" dirty="0"/>
              <a:t>the Welding Society of </a:t>
            </a:r>
            <a:r>
              <a:rPr lang="pl-PL" dirty="0" err="1" smtClean="0"/>
              <a:t>Polish</a:t>
            </a:r>
            <a:r>
              <a:rPr lang="pl-PL" dirty="0" smtClean="0"/>
              <a:t> </a:t>
            </a:r>
            <a:r>
              <a:rPr lang="en-US" dirty="0" smtClean="0"/>
              <a:t>Mechanical </a:t>
            </a:r>
            <a:r>
              <a:rPr lang="en-US" dirty="0"/>
              <a:t>Engineers </a:t>
            </a:r>
            <a:r>
              <a:rPr lang="en-US" dirty="0" smtClean="0"/>
              <a:t>and</a:t>
            </a:r>
            <a:r>
              <a:rPr lang="pl-PL" dirty="0" smtClean="0"/>
              <a:t> </a:t>
            </a:r>
            <a:r>
              <a:rPr lang="en-US" dirty="0" smtClean="0"/>
              <a:t>Polish Federation </a:t>
            </a:r>
            <a:r>
              <a:rPr lang="pl-PL" dirty="0" smtClean="0"/>
              <a:t>o</a:t>
            </a:r>
            <a:r>
              <a:rPr lang="en-US" dirty="0" smtClean="0"/>
              <a:t>f Engineering Associations. </a:t>
            </a:r>
            <a:endParaRPr lang="pl-PL" dirty="0"/>
          </a:p>
        </p:txBody>
      </p:sp>
      <p:sp>
        <p:nvSpPr>
          <p:cNvPr id="4" name="Prostokąt 3"/>
          <p:cNvSpPr/>
          <p:nvPr/>
        </p:nvSpPr>
        <p:spPr>
          <a:xfrm>
            <a:off x="2694526" y="2924944"/>
            <a:ext cx="6269722" cy="2308324"/>
          </a:xfrm>
          <a:prstGeom prst="rect">
            <a:avLst/>
          </a:prstGeom>
        </p:spPr>
        <p:txBody>
          <a:bodyPr wrap="square">
            <a:spAutoFit/>
          </a:bodyPr>
          <a:lstStyle/>
          <a:p>
            <a:r>
              <a:rPr lang="en-US" dirty="0"/>
              <a:t>He was a long-standing member of the Welding Institute in Gliwice, a member of the Technical Board of the Polish Register of Shipping and the editor of the Review of Welding. </a:t>
            </a:r>
            <a:endParaRPr lang="pl-PL" dirty="0"/>
          </a:p>
          <a:p>
            <a:endParaRPr lang="pl-PL" dirty="0"/>
          </a:p>
          <a:p>
            <a:r>
              <a:rPr lang="en-US" dirty="0"/>
              <a:t>H</a:t>
            </a:r>
            <a:r>
              <a:rPr lang="pl-PL" dirty="0"/>
              <a:t>e was </a:t>
            </a:r>
            <a:r>
              <a:rPr lang="pl-PL" dirty="0" err="1"/>
              <a:t>many</a:t>
            </a:r>
            <a:r>
              <a:rPr lang="pl-PL" dirty="0"/>
              <a:t> </a:t>
            </a:r>
            <a:r>
              <a:rPr lang="pl-PL" dirty="0" err="1"/>
              <a:t>times</a:t>
            </a:r>
            <a:r>
              <a:rPr lang="pl-PL" dirty="0"/>
              <a:t> </a:t>
            </a:r>
            <a:r>
              <a:rPr lang="pl-PL" dirty="0" err="1"/>
              <a:t>awarded</a:t>
            </a:r>
            <a:r>
              <a:rPr lang="pl-PL" dirty="0"/>
              <a:t> for </a:t>
            </a:r>
            <a:r>
              <a:rPr lang="pl-PL" dirty="0" err="1"/>
              <a:t>his</a:t>
            </a:r>
            <a:r>
              <a:rPr lang="en-US" dirty="0"/>
              <a:t> </a:t>
            </a:r>
            <a:r>
              <a:rPr lang="en-US" dirty="0" smtClean="0"/>
              <a:t>achievements</a:t>
            </a:r>
            <a:r>
              <a:rPr lang="pl-PL" dirty="0"/>
              <a:t> </a:t>
            </a:r>
            <a:r>
              <a:rPr lang="pl-PL" dirty="0" smtClean="0"/>
              <a:t>and </a:t>
            </a:r>
            <a:r>
              <a:rPr lang="en-US" dirty="0" smtClean="0"/>
              <a:t>honored </a:t>
            </a:r>
            <a:r>
              <a:rPr lang="en-US" dirty="0"/>
              <a:t>with </a:t>
            </a:r>
            <a:r>
              <a:rPr lang="pl-PL" dirty="0" err="1"/>
              <a:t>following</a:t>
            </a:r>
            <a:r>
              <a:rPr lang="pl-PL" dirty="0"/>
              <a:t> </a:t>
            </a:r>
            <a:r>
              <a:rPr lang="en-US" dirty="0"/>
              <a:t>national awards: Silver and Gold Cross of Merit, Order of </a:t>
            </a:r>
            <a:r>
              <a:rPr lang="en-US" dirty="0" err="1"/>
              <a:t>Polonia</a:t>
            </a:r>
            <a:r>
              <a:rPr lang="en-US" dirty="0"/>
              <a:t> </a:t>
            </a:r>
            <a:r>
              <a:rPr lang="en-US" dirty="0" err="1"/>
              <a:t>Restituta</a:t>
            </a:r>
            <a:r>
              <a:rPr lang="en-US" dirty="0"/>
              <a:t> and Medal of the National Education Commission</a:t>
            </a:r>
            <a:r>
              <a:rPr lang="pl-PL" dirty="0"/>
              <a:t> and </a:t>
            </a:r>
            <a:r>
              <a:rPr lang="pl-PL" dirty="0" err="1"/>
              <a:t>others</a:t>
            </a:r>
            <a:r>
              <a:rPr lang="en-US" dirty="0"/>
              <a:t>.</a:t>
            </a:r>
            <a:endParaRPr lang="pl-PL" dirty="0"/>
          </a:p>
        </p:txBody>
      </p:sp>
    </p:spTree>
    <p:extLst>
      <p:ext uri="{BB962C8B-B14F-4D97-AF65-F5344CB8AC3E}">
        <p14:creationId xmlns:p14="http://schemas.microsoft.com/office/powerpoint/2010/main" val="1259442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rotWithShape="1">
          <a:blip r:embed="rId2">
            <a:extLst>
              <a:ext uri="{28A0092B-C50C-407E-A947-70E740481C1C}">
                <a14:useLocalDpi xmlns:a14="http://schemas.microsoft.com/office/drawing/2010/main" val="0"/>
              </a:ext>
            </a:extLst>
          </a:blip>
          <a:srcRect l="4593" t="9562" r="73016" b="50000"/>
          <a:stretch/>
        </p:blipFill>
        <p:spPr>
          <a:xfrm>
            <a:off x="6804248" y="5445224"/>
            <a:ext cx="2160000" cy="1188877"/>
          </a:xfrm>
          <a:prstGeom prst="rect">
            <a:avLst/>
          </a:prstGeom>
        </p:spPr>
      </p:pic>
      <p:sp>
        <p:nvSpPr>
          <p:cNvPr id="2" name="Prostokąt 1"/>
          <p:cNvSpPr/>
          <p:nvPr/>
        </p:nvSpPr>
        <p:spPr>
          <a:xfrm>
            <a:off x="5405813" y="4005064"/>
            <a:ext cx="3558435" cy="923330"/>
          </a:xfrm>
          <a:prstGeom prst="rect">
            <a:avLst/>
          </a:prstGeom>
        </p:spPr>
        <p:txBody>
          <a:bodyPr wrap="square">
            <a:spAutoFit/>
          </a:bodyPr>
          <a:lstStyle/>
          <a:p>
            <a:r>
              <a:rPr lang="pl-PL" i="1" dirty="0"/>
              <a:t>Prof. </a:t>
            </a:r>
            <a:r>
              <a:rPr lang="pl-PL" i="1" dirty="0" smtClean="0"/>
              <a:t>Dr. </a:t>
            </a:r>
            <a:r>
              <a:rPr lang="pl-PL" i="1" dirty="0" err="1" smtClean="0"/>
              <a:t>eng</a:t>
            </a:r>
            <a:r>
              <a:rPr lang="pl-PL" i="1" dirty="0" smtClean="0"/>
              <a:t>. </a:t>
            </a:r>
            <a:r>
              <a:rPr lang="pl-PL" i="1" dirty="0"/>
              <a:t>W. Walczak </a:t>
            </a:r>
            <a:r>
              <a:rPr lang="pl-PL" i="1" dirty="0" smtClean="0"/>
              <a:t>with </a:t>
            </a:r>
            <a:r>
              <a:rPr lang="pl-PL" i="1" dirty="0" err="1" smtClean="0"/>
              <a:t>friends</a:t>
            </a:r>
            <a:r>
              <a:rPr lang="pl-PL" i="1" dirty="0" smtClean="0"/>
              <a:t> from </a:t>
            </a:r>
            <a:r>
              <a:rPr lang="pl-PL" i="1" dirty="0" err="1" smtClean="0"/>
              <a:t>Faculty</a:t>
            </a:r>
            <a:r>
              <a:rPr lang="pl-PL" i="1" dirty="0" smtClean="0"/>
              <a:t> </a:t>
            </a:r>
            <a:r>
              <a:rPr lang="pl-PL" i="1" dirty="0" err="1" smtClean="0"/>
              <a:t>during</a:t>
            </a:r>
            <a:r>
              <a:rPr lang="pl-PL" i="1" dirty="0" smtClean="0"/>
              <a:t> the New </a:t>
            </a:r>
            <a:r>
              <a:rPr lang="pl-PL" i="1" dirty="0" err="1" smtClean="0"/>
              <a:t>Year</a:t>
            </a:r>
            <a:r>
              <a:rPr lang="pl-PL" i="1" dirty="0" smtClean="0"/>
              <a:t> party in 2008.</a:t>
            </a:r>
            <a:endParaRPr lang="pl-PL" dirty="0"/>
          </a:p>
        </p:txBody>
      </p:sp>
      <p:sp>
        <p:nvSpPr>
          <p:cNvPr id="6" name="Prostokąt 5"/>
          <p:cNvSpPr/>
          <p:nvPr/>
        </p:nvSpPr>
        <p:spPr>
          <a:xfrm>
            <a:off x="452240" y="777766"/>
            <a:ext cx="8512007" cy="400110"/>
          </a:xfrm>
          <a:prstGeom prst="rect">
            <a:avLst/>
          </a:prstGeom>
        </p:spPr>
        <p:txBody>
          <a:bodyPr wrap="square">
            <a:spAutoFit/>
          </a:bodyPr>
          <a:lstStyle/>
          <a:p>
            <a:r>
              <a:rPr lang="pl-PL" sz="2000" dirty="0" smtClean="0"/>
              <a:t>He was not </a:t>
            </a:r>
            <a:r>
              <a:rPr lang="pl-PL" sz="2000" dirty="0" err="1" smtClean="0"/>
              <a:t>only</a:t>
            </a:r>
            <a:r>
              <a:rPr lang="pl-PL" sz="2000" dirty="0" smtClean="0"/>
              <a:t> a </a:t>
            </a:r>
            <a:r>
              <a:rPr lang="pl-PL" sz="2000" dirty="0" err="1" smtClean="0"/>
              <a:t>great</a:t>
            </a:r>
            <a:r>
              <a:rPr lang="pl-PL" sz="2000" dirty="0" smtClean="0"/>
              <a:t> </a:t>
            </a:r>
            <a:r>
              <a:rPr lang="pl-PL" sz="2000" dirty="0" err="1" smtClean="0"/>
              <a:t>scientist</a:t>
            </a:r>
            <a:r>
              <a:rPr lang="pl-PL" sz="2000" dirty="0" smtClean="0"/>
              <a:t>, but </a:t>
            </a:r>
            <a:r>
              <a:rPr lang="pl-PL" sz="2000" dirty="0" err="1" smtClean="0"/>
              <a:t>also</a:t>
            </a:r>
            <a:r>
              <a:rPr lang="pl-PL" sz="2000" dirty="0" smtClean="0"/>
              <a:t> a mentor, a </a:t>
            </a:r>
            <a:r>
              <a:rPr lang="pl-PL" sz="2000" dirty="0" err="1" smtClean="0"/>
              <a:t>friend</a:t>
            </a:r>
            <a:r>
              <a:rPr lang="pl-PL" sz="2000" dirty="0" smtClean="0"/>
              <a:t>, a </a:t>
            </a:r>
            <a:r>
              <a:rPr lang="pl-PL" sz="2000" dirty="0" err="1" smtClean="0"/>
              <a:t>colleauge</a:t>
            </a:r>
            <a:r>
              <a:rPr lang="pl-PL" sz="2000" dirty="0" smtClean="0"/>
              <a:t>…</a:t>
            </a:r>
            <a:endParaRPr lang="pl-PL" sz="2000" dirty="0"/>
          </a:p>
        </p:txBody>
      </p:sp>
      <p:pic>
        <p:nvPicPr>
          <p:cNvPr id="3" name="Obraz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2241" y="1701896"/>
            <a:ext cx="4321418" cy="3239272"/>
          </a:xfrm>
          <a:prstGeom prst="rect">
            <a:avLst/>
          </a:prstGeom>
        </p:spPr>
      </p:pic>
      <p:pic>
        <p:nvPicPr>
          <p:cNvPr id="4" name="Obraz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32782" y="1412776"/>
            <a:ext cx="3467100" cy="2590800"/>
          </a:xfrm>
          <a:prstGeom prst="rect">
            <a:avLst/>
          </a:prstGeom>
        </p:spPr>
      </p:pic>
      <p:sp>
        <p:nvSpPr>
          <p:cNvPr id="7" name="Prostokąt 6"/>
          <p:cNvSpPr/>
          <p:nvPr/>
        </p:nvSpPr>
        <p:spPr>
          <a:xfrm>
            <a:off x="107504" y="4981669"/>
            <a:ext cx="6063976" cy="369332"/>
          </a:xfrm>
          <a:prstGeom prst="rect">
            <a:avLst/>
          </a:prstGeom>
        </p:spPr>
        <p:txBody>
          <a:bodyPr wrap="square">
            <a:spAutoFit/>
          </a:bodyPr>
          <a:lstStyle/>
          <a:p>
            <a:r>
              <a:rPr lang="pl-PL" i="1" dirty="0"/>
              <a:t>XII </a:t>
            </a:r>
            <a:r>
              <a:rPr lang="pl-PL" i="1" dirty="0" smtClean="0"/>
              <a:t>Meeting </a:t>
            </a:r>
            <a:r>
              <a:rPr lang="pl-PL" i="1" dirty="0" smtClean="0"/>
              <a:t>of </a:t>
            </a:r>
            <a:r>
              <a:rPr lang="pl-PL" i="1" dirty="0" err="1" smtClean="0"/>
              <a:t>Welding</a:t>
            </a:r>
            <a:r>
              <a:rPr lang="pl-PL" i="1" dirty="0" smtClean="0"/>
              <a:t> </a:t>
            </a:r>
            <a:r>
              <a:rPr lang="pl-PL" i="1" dirty="0" err="1" smtClean="0"/>
              <a:t>Engineers</a:t>
            </a:r>
            <a:r>
              <a:rPr lang="pl-PL" i="1" dirty="0" smtClean="0"/>
              <a:t> of the </a:t>
            </a:r>
            <a:r>
              <a:rPr lang="pl-PL" i="1" dirty="0" err="1" smtClean="0"/>
              <a:t>Coast</a:t>
            </a:r>
            <a:r>
              <a:rPr lang="pl-PL" i="1" dirty="0" smtClean="0"/>
              <a:t> in 2008 .</a:t>
            </a:r>
            <a:endParaRPr lang="pl-PL" dirty="0"/>
          </a:p>
        </p:txBody>
      </p:sp>
      <p:sp>
        <p:nvSpPr>
          <p:cNvPr id="11" name="Prostokąt 10"/>
          <p:cNvSpPr/>
          <p:nvPr/>
        </p:nvSpPr>
        <p:spPr>
          <a:xfrm>
            <a:off x="136179" y="5629087"/>
            <a:ext cx="5400600" cy="1015663"/>
          </a:xfrm>
          <a:prstGeom prst="rect">
            <a:avLst/>
          </a:prstGeom>
        </p:spPr>
        <p:txBody>
          <a:bodyPr wrap="square">
            <a:spAutoFit/>
          </a:bodyPr>
          <a:lstStyle/>
          <a:p>
            <a:r>
              <a:rPr lang="pl-PL" sz="2000" dirty="0" smtClean="0"/>
              <a:t>…</a:t>
            </a:r>
            <a:r>
              <a:rPr lang="pl-PL" sz="2000" dirty="0" err="1" smtClean="0"/>
              <a:t>his</a:t>
            </a:r>
            <a:r>
              <a:rPr lang="pl-PL" sz="2000" dirty="0" smtClean="0"/>
              <a:t> </a:t>
            </a:r>
            <a:r>
              <a:rPr lang="pl-PL" sz="2000" dirty="0" err="1" smtClean="0"/>
              <a:t>memory</a:t>
            </a:r>
            <a:r>
              <a:rPr lang="pl-PL" sz="2000" dirty="0" smtClean="0"/>
              <a:t> </a:t>
            </a:r>
            <a:r>
              <a:rPr lang="pl-PL" sz="2000" dirty="0" err="1" smtClean="0"/>
              <a:t>will</a:t>
            </a:r>
            <a:r>
              <a:rPr lang="pl-PL" sz="2000" dirty="0" smtClean="0"/>
              <a:t> </a:t>
            </a:r>
            <a:r>
              <a:rPr lang="pl-PL" sz="2000" dirty="0" err="1" smtClean="0"/>
              <a:t>stay</a:t>
            </a:r>
            <a:r>
              <a:rPr lang="pl-PL" sz="2000" dirty="0" smtClean="0"/>
              <a:t> with </a:t>
            </a:r>
            <a:r>
              <a:rPr lang="pl-PL" sz="2000" dirty="0" err="1" smtClean="0"/>
              <a:t>us</a:t>
            </a:r>
            <a:r>
              <a:rPr lang="pl-PL" sz="2000" dirty="0" smtClean="0"/>
              <a:t> </a:t>
            </a:r>
            <a:r>
              <a:rPr lang="pl-PL" sz="2000" dirty="0" err="1" smtClean="0"/>
              <a:t>forever</a:t>
            </a:r>
            <a:r>
              <a:rPr lang="pl-PL" sz="2000" dirty="0" smtClean="0"/>
              <a:t>.</a:t>
            </a:r>
          </a:p>
          <a:p>
            <a:endParaRPr lang="pl-PL" sz="2000" dirty="0"/>
          </a:p>
          <a:p>
            <a:pPr algn="r"/>
            <a:r>
              <a:rPr lang="pl-PL" sz="2000" dirty="0" err="1" smtClean="0"/>
              <a:t>Thank</a:t>
            </a:r>
            <a:r>
              <a:rPr lang="pl-PL" sz="2000" dirty="0" smtClean="0"/>
              <a:t> </a:t>
            </a:r>
            <a:r>
              <a:rPr lang="pl-PL" sz="2000" dirty="0" err="1" smtClean="0"/>
              <a:t>you</a:t>
            </a:r>
            <a:r>
              <a:rPr lang="pl-PL" sz="2000" dirty="0" smtClean="0"/>
              <a:t> </a:t>
            </a:r>
            <a:endParaRPr lang="pl-PL" sz="2000" dirty="0"/>
          </a:p>
        </p:txBody>
      </p:sp>
    </p:spTree>
    <p:extLst>
      <p:ext uri="{BB962C8B-B14F-4D97-AF65-F5344CB8AC3E}">
        <p14:creationId xmlns:p14="http://schemas.microsoft.com/office/powerpoint/2010/main" val="24641184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zepływ">
  <a:themeElements>
    <a:clrScheme name="Przepły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Przepły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rzepły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197</TotalTime>
  <Words>612</Words>
  <Application>Microsoft Office PowerPoint</Application>
  <PresentationFormat>Pokaz na ekranie (4:3)</PresentationFormat>
  <Paragraphs>48</Paragraphs>
  <Slides>8</Slides>
  <Notes>2</Notes>
  <HiddenSlides>0</HiddenSlides>
  <MMClips>0</MMClips>
  <ScaleCrop>false</ScaleCrop>
  <HeadingPairs>
    <vt:vector size="4" baseType="variant">
      <vt:variant>
        <vt:lpstr>Motyw</vt:lpstr>
      </vt:variant>
      <vt:variant>
        <vt:i4>1</vt:i4>
      </vt:variant>
      <vt:variant>
        <vt:lpstr>Tytuły slajdów</vt:lpstr>
      </vt:variant>
      <vt:variant>
        <vt:i4>8</vt:i4>
      </vt:variant>
    </vt:vector>
  </HeadingPairs>
  <TitlesOfParts>
    <vt:vector size="9" baseType="lpstr">
      <vt:lpstr>Przepływ</vt:lpstr>
      <vt:lpstr>In memoriam of Prof. Włodzimierz Walczak</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memoriam of Prof. Włodzimierz WALCZAK</dc:title>
  <dc:creator>Zygmunt</dc:creator>
  <cp:lastModifiedBy>Zygmunt</cp:lastModifiedBy>
  <cp:revision>23</cp:revision>
  <dcterms:created xsi:type="dcterms:W3CDTF">2014-05-25T11:59:55Z</dcterms:created>
  <dcterms:modified xsi:type="dcterms:W3CDTF">2014-05-25T17:09:50Z</dcterms:modified>
</cp:coreProperties>
</file>